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0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1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2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3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4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18"/>
  </p:notesMasterIdLst>
  <p:sldIdLst>
    <p:sldId id="256" r:id="rId4"/>
    <p:sldId id="259" r:id="rId5"/>
    <p:sldId id="263" r:id="rId6"/>
    <p:sldId id="262" r:id="rId7"/>
    <p:sldId id="264" r:id="rId8"/>
    <p:sldId id="277" r:id="rId9"/>
    <p:sldId id="265" r:id="rId10"/>
    <p:sldId id="267" r:id="rId11"/>
    <p:sldId id="266" r:id="rId12"/>
    <p:sldId id="268" r:id="rId13"/>
    <p:sldId id="273" r:id="rId14"/>
    <p:sldId id="274" r:id="rId15"/>
    <p:sldId id="275" r:id="rId16"/>
    <p:sldId id="2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3928"/>
    <a:srgbClr val="37887F"/>
    <a:srgbClr val="453828"/>
    <a:srgbClr val="30716A"/>
    <a:srgbClr val="76846B"/>
    <a:srgbClr val="62AA76"/>
    <a:srgbClr val="EB7648"/>
    <a:srgbClr val="98A98B"/>
    <a:srgbClr val="35AC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125B18-D84F-4C2A-A04F-2C120356D10C}" v="309" dt="2023-06-22T02:54:06.374"/>
    <p1510:client id="{7D374B5B-F31E-4CB7-8438-C41B37235C66}" v="18" dt="2023-06-22T16:22:21.6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1"/>
    <p:restoredTop sz="82730" autoAdjust="0"/>
  </p:normalViewPr>
  <p:slideViewPr>
    <p:cSldViewPr snapToGrid="0" snapToObjects="1">
      <p:cViewPr varScale="1">
        <p:scale>
          <a:sx n="91" d="100"/>
          <a:sy n="91" d="100"/>
        </p:scale>
        <p:origin x="148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Q2 YoY Volume (2022-2023)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'[Ticket Volume Data Q12022-2023(1).xlsx]Ticket Volume History'!$A$2</c:f>
              <c:strCache>
                <c:ptCount val="1"/>
                <c:pt idx="0">
                  <c:v>Q2-2022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'[Ticket Volume Data Q12022-2023(1).xlsx]Ticket Volume History'!$E$1:$G$1</c:f>
              <c:strCache>
                <c:ptCount val="3"/>
                <c:pt idx="0">
                  <c:v>Apr</c:v>
                </c:pt>
                <c:pt idx="1">
                  <c:v>May</c:v>
                </c:pt>
                <c:pt idx="2">
                  <c:v>Jun</c:v>
                </c:pt>
              </c:strCache>
            </c:strRef>
          </c:cat>
          <c:val>
            <c:numRef>
              <c:f>'[Ticket Volume Data Q12022-2023(1).xlsx]Ticket Volume History'!$E$2:$G$2</c:f>
              <c:numCache>
                <c:formatCode>#,##0</c:formatCode>
                <c:ptCount val="3"/>
                <c:pt idx="0">
                  <c:v>18594</c:v>
                </c:pt>
                <c:pt idx="1">
                  <c:v>24468</c:v>
                </c:pt>
                <c:pt idx="2">
                  <c:v>22670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99-4AF4-BB04-7B625F204DAB}"/>
            </c:ext>
          </c:extLst>
        </c:ser>
        <c:ser>
          <c:idx val="1"/>
          <c:order val="1"/>
          <c:tx>
            <c:strRef>
              <c:f>'[Ticket Volume Data Q12022-2023(1).xlsx]Ticket Volume History'!$A$3</c:f>
              <c:strCache>
                <c:ptCount val="1"/>
                <c:pt idx="0">
                  <c:v>Q2-2023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'[Ticket Volume Data Q12022-2023(1).xlsx]Ticket Volume History'!$E$1:$G$1</c:f>
              <c:strCache>
                <c:ptCount val="3"/>
                <c:pt idx="0">
                  <c:v>Apr</c:v>
                </c:pt>
                <c:pt idx="1">
                  <c:v>May</c:v>
                </c:pt>
                <c:pt idx="2">
                  <c:v>Jun</c:v>
                </c:pt>
              </c:strCache>
            </c:strRef>
          </c:cat>
          <c:val>
            <c:numRef>
              <c:f>'[Ticket Volume Data Q12022-2023(1).xlsx]Ticket Volume History'!$E$3:$G$3</c:f>
              <c:numCache>
                <c:formatCode>#,##0</c:formatCode>
                <c:ptCount val="3"/>
                <c:pt idx="0">
                  <c:v>18100</c:v>
                </c:pt>
                <c:pt idx="1">
                  <c:v>26256</c:v>
                </c:pt>
                <c:pt idx="2">
                  <c:v>15651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99-4AF4-BB04-7B625F204DAB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86990303"/>
        <c:axId val="1686986975"/>
      </c:barChart>
      <c:lineChart>
        <c:grouping val="standard"/>
        <c:varyColors val="0"/>
        <c:ser>
          <c:idx val="2"/>
          <c:order val="2"/>
          <c:tx>
            <c:strRef>
              <c:f>'[Ticket Volume Data Q12022-2023(1).xlsx]Ticket Volume History'!$N$1</c:f>
              <c:strCache>
                <c:ptCount val="1"/>
                <c:pt idx="0">
                  <c:v>YOY %</c:v>
                </c:pt>
              </c:strCache>
            </c:strRef>
          </c:tx>
          <c:spPr>
            <a:ln w="34925" cap="rnd">
              <a:solidFill>
                <a:schemeClr val="accent2"/>
              </a:solidFill>
              <a:prstDash val="dash"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solidFill>
                <a:srgbClr val="ED7D31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accentCallout2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'[Ticket Volume Data Q12022-2023(1).xlsx]Ticket Volume History'!$B$1:$D$1</c:f>
              <c:strCache>
                <c:ptCount val="3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</c:strCache>
            </c:strRef>
          </c:cat>
          <c:val>
            <c:numRef>
              <c:f>'[Ticket Volume Data Q12022-2023(1).xlsx]Ticket Volume History'!$E$4:$G$4</c:f>
              <c:numCache>
                <c:formatCode>0%</c:formatCode>
                <c:ptCount val="3"/>
                <c:pt idx="0">
                  <c:v>-2.6567710013983004E-2</c:v>
                </c:pt>
                <c:pt idx="1">
                  <c:v>7.3075036782736635E-2</c:v>
                </c:pt>
                <c:pt idx="2">
                  <c:v>-0.30961623290692547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099-4AF4-BB04-7B625F204D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19068511"/>
        <c:axId val="1719062271"/>
      </c:lineChart>
      <c:catAx>
        <c:axId val="16869903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6986975"/>
        <c:crosses val="autoZero"/>
        <c:auto val="1"/>
        <c:lblAlgn val="ctr"/>
        <c:lblOffset val="100"/>
        <c:noMultiLvlLbl val="0"/>
      </c:catAx>
      <c:valAx>
        <c:axId val="16869869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6990303"/>
        <c:crosses val="autoZero"/>
        <c:crossBetween val="between"/>
      </c:valAx>
      <c:valAx>
        <c:axId val="1719062271"/>
        <c:scaling>
          <c:orientation val="minMax"/>
        </c:scaling>
        <c:delete val="0"/>
        <c:axPos val="r"/>
        <c:numFmt formatCode="0.0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9068511"/>
        <c:crosses val="max"/>
        <c:crossBetween val="between"/>
        <c:majorUnit val="0.1"/>
        <c:minorUnit val="1.0000000000000002E-2"/>
      </c:valAx>
      <c:catAx>
        <c:axId val="171906851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1906227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600">
                <a:solidFill>
                  <a:schemeClr val="bg1"/>
                </a:solidFill>
              </a:rPr>
              <a:t>Q1 Speed of Answer (Peak Hours</a:t>
            </a:r>
            <a:r>
              <a:rPr lang="en-US" sz="1600" baseline="0">
                <a:solidFill>
                  <a:schemeClr val="bg1"/>
                </a:solidFill>
              </a:rPr>
              <a:t> &amp; Highest 8-Hour Period)</a:t>
            </a:r>
            <a:endParaRPr lang="en-US" sz="160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'[Ticket Volume Data Q12022-2023(1).xlsx]4f. Speed of Answer (2)'!$A$2</c:f>
              <c:strCache>
                <c:ptCount val="1"/>
                <c:pt idx="0">
                  <c:v>Peak Hours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'[Ticket Volume Data Q12022-2023(1).xlsx]4f. Speed of Answer (2)'!$E$1:$G$1</c:f>
              <c:strCache>
                <c:ptCount val="3"/>
                <c:pt idx="0">
                  <c:v>Apr</c:v>
                </c:pt>
                <c:pt idx="1">
                  <c:v>May</c:v>
                </c:pt>
                <c:pt idx="2">
                  <c:v>Jun</c:v>
                </c:pt>
              </c:strCache>
            </c:strRef>
          </c:cat>
          <c:val>
            <c:numRef>
              <c:f>'[Ticket Volume Data Q12022-2023(1).xlsx]4f. Speed of Answer (2)'!$E$2:$G$2</c:f>
              <c:numCache>
                <c:formatCode>0</c:formatCode>
                <c:ptCount val="3"/>
                <c:pt idx="0">
                  <c:v>56</c:v>
                </c:pt>
                <c:pt idx="1">
                  <c:v>24</c:v>
                </c:pt>
                <c:pt idx="2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4A-4D16-AB02-26422F3C1978}"/>
            </c:ext>
          </c:extLst>
        </c:ser>
        <c:ser>
          <c:idx val="2"/>
          <c:order val="1"/>
          <c:tx>
            <c:strRef>
              <c:f>'[Ticket Volume Data Q12022-2023(1).xlsx]4f. Speed of Answer (2)'!$A$3</c:f>
              <c:strCache>
                <c:ptCount val="1"/>
                <c:pt idx="0">
                  <c:v>Highest 8-Hour Period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'[Ticket Volume Data Q12022-2023(1).xlsx]4f. Speed of Answer (2)'!$E$1:$G$1</c:f>
              <c:strCache>
                <c:ptCount val="3"/>
                <c:pt idx="0">
                  <c:v>Apr</c:v>
                </c:pt>
                <c:pt idx="1">
                  <c:v>May</c:v>
                </c:pt>
                <c:pt idx="2">
                  <c:v>Jun</c:v>
                </c:pt>
              </c:strCache>
            </c:strRef>
          </c:cat>
          <c:val>
            <c:numRef>
              <c:f>'[Ticket Volume Data Q12022-2023(1).xlsx]4f. Speed of Answer (2)'!$E$3:$G$3</c:f>
              <c:numCache>
                <c:formatCode>0</c:formatCode>
                <c:ptCount val="3"/>
                <c:pt idx="0">
                  <c:v>46</c:v>
                </c:pt>
                <c:pt idx="1">
                  <c:v>22</c:v>
                </c:pt>
                <c:pt idx="2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4A-4D16-AB02-26422F3C19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64802159"/>
        <c:axId val="1864802991"/>
      </c:barChart>
      <c:lineChart>
        <c:grouping val="standard"/>
        <c:varyColors val="0"/>
        <c:ser>
          <c:idx val="1"/>
          <c:order val="2"/>
          <c:tx>
            <c:strRef>
              <c:f>'[Ticket Volume Data Q12022-2023(1).xlsx]4f. Speed of Answer (2)'!$A$4</c:f>
              <c:strCache>
                <c:ptCount val="1"/>
                <c:pt idx="0">
                  <c:v>Daily Goal (&lt;45 Seconds)</c:v>
                </c:pt>
              </c:strCache>
            </c:strRef>
          </c:tx>
          <c:spPr>
            <a:ln w="34925" cap="rnd" cmpd="dbl">
              <a:solidFill>
                <a:schemeClr val="accent2"/>
              </a:solidFill>
              <a:prstDash val="lgDash"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'[Ticket Volume Data Q12022-2023(1).xlsx]4f. Speed of Answer (2)'!$B$1:$D$1</c:f>
              <c:strCache>
                <c:ptCount val="3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</c:strCache>
            </c:strRef>
          </c:cat>
          <c:val>
            <c:numRef>
              <c:f>'[Ticket Volume Data Q12022-2023(1).xlsx]4f. Speed of Answer (2)'!$B$4:$D$4</c:f>
              <c:numCache>
                <c:formatCode>General</c:formatCode>
                <c:ptCount val="3"/>
                <c:pt idx="0">
                  <c:v>45</c:v>
                </c:pt>
                <c:pt idx="1">
                  <c:v>45</c:v>
                </c:pt>
                <c:pt idx="2">
                  <c:v>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74A-4D16-AB02-26422F3C19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1286800"/>
        <c:axId val="361283920"/>
      </c:lineChart>
      <c:catAx>
        <c:axId val="18648021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4802991"/>
        <c:crosses val="autoZero"/>
        <c:auto val="1"/>
        <c:lblAlgn val="ctr"/>
        <c:lblOffset val="100"/>
        <c:noMultiLvlLbl val="0"/>
      </c:catAx>
      <c:valAx>
        <c:axId val="1864802991"/>
        <c:scaling>
          <c:orientation val="minMax"/>
          <c:max val="5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alpha val="10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4802159"/>
        <c:crosses val="autoZero"/>
        <c:crossBetween val="between"/>
      </c:valAx>
      <c:valAx>
        <c:axId val="361283920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361286800"/>
        <c:crosses val="max"/>
        <c:crossBetween val="between"/>
      </c:valAx>
      <c:catAx>
        <c:axId val="3612868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6128392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bg1"/>
                </a:solidFill>
              </a:rPr>
              <a:t>Q2-2023 Damages</a:t>
            </a:r>
            <a:r>
              <a:rPr lang="en-US" baseline="0">
                <a:solidFill>
                  <a:schemeClr val="bg1"/>
                </a:solidFill>
              </a:rPr>
              <a:t> </a:t>
            </a:r>
            <a:r>
              <a:rPr lang="en-US" i="1" u="sng" baseline="0">
                <a:solidFill>
                  <a:schemeClr val="bg1"/>
                </a:solidFill>
              </a:rPr>
              <a:t>with</a:t>
            </a:r>
            <a:r>
              <a:rPr lang="en-US" u="none" baseline="0">
                <a:solidFill>
                  <a:schemeClr val="bg1"/>
                </a:solidFill>
              </a:rPr>
              <a:t> </a:t>
            </a:r>
            <a:r>
              <a:rPr lang="en-US" baseline="0">
                <a:solidFill>
                  <a:schemeClr val="bg1"/>
                </a:solidFill>
              </a:rPr>
              <a:t>Previous Tickets</a:t>
            </a:r>
            <a:endParaRPr lang="en-US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951609943677844E-2"/>
          <c:y val="2.5796553350004567E-2"/>
          <c:w val="0.90642612427529468"/>
          <c:h val="0.908407928629798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'[Ticket Volume Data Q12022-2023(1).xlsx]4h.-4g. Damages Tickets QTR'!$A$50</c:f>
              <c:strCache>
                <c:ptCount val="1"/>
                <c:pt idx="0">
                  <c:v>2022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'[Ticket Volume Data Q12022-2023(1).xlsx]4h.-4g. Damages Tickets QTR'!$E$26:$G$26</c:f>
              <c:strCache>
                <c:ptCount val="3"/>
                <c:pt idx="0">
                  <c:v>Apr</c:v>
                </c:pt>
                <c:pt idx="1">
                  <c:v>May</c:v>
                </c:pt>
                <c:pt idx="2">
                  <c:v>Jun</c:v>
                </c:pt>
              </c:strCache>
            </c:strRef>
          </c:cat>
          <c:val>
            <c:numRef>
              <c:f>'[Ticket Volume Data Q12022-2023(1).xlsx]4h.-4g. Damages Tickets QTR'!$E$51:$G$51</c:f>
              <c:numCache>
                <c:formatCode>#,##0</c:formatCode>
                <c:ptCount val="3"/>
                <c:pt idx="0">
                  <c:v>145</c:v>
                </c:pt>
                <c:pt idx="1">
                  <c:v>157</c:v>
                </c:pt>
                <c:pt idx="2">
                  <c:v>192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F7-4096-ACED-8BBEB4099E09}"/>
            </c:ext>
          </c:extLst>
        </c:ser>
        <c:ser>
          <c:idx val="1"/>
          <c:order val="1"/>
          <c:tx>
            <c:strRef>
              <c:f>'[Ticket Volume Data Q12022-2023(1).xlsx]4h.-4g. Damages Tickets QTR'!$A$46</c:f>
              <c:strCache>
                <c:ptCount val="1"/>
                <c:pt idx="0">
                  <c:v>2023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'[Ticket Volume Data Q12022-2023(1).xlsx]4h.-4g. Damages Tickets QTR'!$E$26:$G$26</c:f>
              <c:strCache>
                <c:ptCount val="3"/>
                <c:pt idx="0">
                  <c:v>Apr</c:v>
                </c:pt>
                <c:pt idx="1">
                  <c:v>May</c:v>
                </c:pt>
                <c:pt idx="2">
                  <c:v>Jun</c:v>
                </c:pt>
              </c:strCache>
            </c:strRef>
          </c:cat>
          <c:val>
            <c:numRef>
              <c:f>'[Ticket Volume Data Q12022-2023(1).xlsx]4h.-4g. Damages Tickets QTR'!$E$47:$G$47</c:f>
              <c:numCache>
                <c:formatCode>#,##0</c:formatCode>
                <c:ptCount val="3"/>
                <c:pt idx="0">
                  <c:v>99</c:v>
                </c:pt>
                <c:pt idx="1">
                  <c:v>208</c:v>
                </c:pt>
                <c:pt idx="2">
                  <c:v>173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F7-4096-ACED-8BBEB4099E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098585600"/>
        <c:axId val="1098572288"/>
      </c:barChart>
      <c:lineChart>
        <c:grouping val="stacked"/>
        <c:varyColors val="0"/>
        <c:ser>
          <c:idx val="2"/>
          <c:order val="2"/>
          <c:tx>
            <c:strRef>
              <c:f>'[Ticket Volume Data Q12022-2023(1).xlsx]4h.-4g. Damages Tickets QTR'!$A$48</c:f>
              <c:strCache>
                <c:ptCount val="1"/>
                <c:pt idx="0">
                  <c:v>Percentage Change</c:v>
                </c:pt>
              </c:strCache>
            </c:strRef>
          </c:tx>
          <c:spPr>
            <a:ln w="34925" cap="rnd">
              <a:solidFill>
                <a:schemeClr val="accent2"/>
              </a:solidFill>
              <a:prstDash val="dash"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4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'[Ticket Volume Data Q12022-2023(1).xlsx]4h.-4g. Damages Tickets QTR'!$B$48:$D$48</c:f>
              <c:numCache>
                <c:formatCode>0.00%</c:formatCode>
                <c:ptCount val="3"/>
                <c:pt idx="0">
                  <c:v>0.14705882352941177</c:v>
                </c:pt>
                <c:pt idx="1">
                  <c:v>0.125</c:v>
                </c:pt>
                <c:pt idx="2">
                  <c:v>-2.2727272727272728E-2</c:v>
                </c:pt>
              </c:numCache>
            </c:numRef>
          </c:cat>
          <c:val>
            <c:numRef>
              <c:f>'[Ticket Volume Data Q12022-2023(1).xlsx]4h.-4g. Damages Tickets QTR'!$E$48:$G$48</c:f>
              <c:numCache>
                <c:formatCode>0.00%</c:formatCode>
                <c:ptCount val="3"/>
                <c:pt idx="0">
                  <c:v>-0.31724137931034485</c:v>
                </c:pt>
                <c:pt idx="1">
                  <c:v>0.32484076433121017</c:v>
                </c:pt>
                <c:pt idx="2">
                  <c:v>-9.8958333333333329E-2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0F7-4096-ACED-8BBEB4099E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75976271"/>
        <c:axId val="1075974351"/>
      </c:lineChart>
      <c:catAx>
        <c:axId val="1098585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8572288"/>
        <c:crosses val="autoZero"/>
        <c:auto val="1"/>
        <c:lblAlgn val="ctr"/>
        <c:lblOffset val="100"/>
        <c:noMultiLvlLbl val="0"/>
      </c:catAx>
      <c:valAx>
        <c:axId val="1098572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8585600"/>
        <c:crosses val="autoZero"/>
        <c:crossBetween val="between"/>
      </c:valAx>
      <c:valAx>
        <c:axId val="1075974351"/>
        <c:scaling>
          <c:orientation val="minMax"/>
        </c:scaling>
        <c:delete val="0"/>
        <c:axPos val="r"/>
        <c:numFmt formatCode="0.0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5976271"/>
        <c:crosses val="max"/>
        <c:crossBetween val="between"/>
      </c:valAx>
      <c:catAx>
        <c:axId val="1075976271"/>
        <c:scaling>
          <c:orientation val="minMax"/>
        </c:scaling>
        <c:delete val="1"/>
        <c:axPos val="b"/>
        <c:numFmt formatCode="0.00%" sourceLinked="1"/>
        <c:majorTickMark val="out"/>
        <c:minorTickMark val="none"/>
        <c:tickLblPos val="nextTo"/>
        <c:crossAx val="107597435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600" b="1" i="0" u="none" strike="noStrike" kern="1200" spc="1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600">
                <a:solidFill>
                  <a:schemeClr val="bg1"/>
                </a:solidFill>
              </a:rPr>
              <a:t>Q2-2023 Damages</a:t>
            </a:r>
            <a:r>
              <a:rPr lang="en-US" sz="1600" baseline="0">
                <a:solidFill>
                  <a:schemeClr val="bg1"/>
                </a:solidFill>
              </a:rPr>
              <a:t> </a:t>
            </a:r>
            <a:r>
              <a:rPr lang="en-US" sz="1600" i="1" u="sng" baseline="0">
                <a:solidFill>
                  <a:schemeClr val="bg1"/>
                </a:solidFill>
              </a:rPr>
              <a:t>without</a:t>
            </a:r>
            <a:r>
              <a:rPr lang="en-US" sz="1600" baseline="0">
                <a:solidFill>
                  <a:schemeClr val="bg1"/>
                </a:solidFill>
              </a:rPr>
              <a:t> Previous Tickets</a:t>
            </a:r>
            <a:endParaRPr lang="en-US" sz="160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26649656828586049"/>
          <c:y val="2.0737087295570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600" b="1" i="0" u="none" strike="noStrike" kern="1200" spc="100" baseline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'[Ticket Volume Data Q12022-2023(1).xlsx]4h.-4g. Damages Tickets QTR'!$Q$50</c:f>
              <c:strCache>
                <c:ptCount val="1"/>
                <c:pt idx="0">
                  <c:v>2022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'[Ticket Volume Data Q12022-2023(1).xlsx]4h.-4g. Damages Tickets QTR'!$U$46:$W$46</c:f>
              <c:strCache>
                <c:ptCount val="3"/>
                <c:pt idx="0">
                  <c:v>Apr</c:v>
                </c:pt>
                <c:pt idx="1">
                  <c:v>May</c:v>
                </c:pt>
                <c:pt idx="2">
                  <c:v>Jun</c:v>
                </c:pt>
              </c:strCache>
            </c:strRef>
          </c:cat>
          <c:val>
            <c:numRef>
              <c:f>'[Ticket Volume Data Q12022-2023(1).xlsx]4h.-4g. Damages Tickets QTR'!$U$51:$W$51</c:f>
              <c:numCache>
                <c:formatCode>#,##0</c:formatCode>
                <c:ptCount val="3"/>
                <c:pt idx="0">
                  <c:v>28</c:v>
                </c:pt>
                <c:pt idx="1">
                  <c:v>38</c:v>
                </c:pt>
                <c:pt idx="2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A3-42F5-A0F9-79E227236A77}"/>
            </c:ext>
          </c:extLst>
        </c:ser>
        <c:ser>
          <c:idx val="1"/>
          <c:order val="1"/>
          <c:tx>
            <c:strRef>
              <c:f>'[Ticket Volume Data Q12022-2023(1).xlsx]4h.-4g. Damages Tickets QTR'!$Q$46</c:f>
              <c:strCache>
                <c:ptCount val="1"/>
                <c:pt idx="0">
                  <c:v>2023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'[Ticket Volume Data Q12022-2023(1).xlsx]4h.-4g. Damages Tickets QTR'!$U$46:$W$46</c:f>
              <c:strCache>
                <c:ptCount val="3"/>
                <c:pt idx="0">
                  <c:v>Apr</c:v>
                </c:pt>
                <c:pt idx="1">
                  <c:v>May</c:v>
                </c:pt>
                <c:pt idx="2">
                  <c:v>Jun</c:v>
                </c:pt>
              </c:strCache>
            </c:strRef>
          </c:cat>
          <c:val>
            <c:numRef>
              <c:f>'[Ticket Volume Data Q12022-2023(1).xlsx]4h.-4g. Damages Tickets QTR'!$U$47:$W$47</c:f>
              <c:numCache>
                <c:formatCode>#,##0</c:formatCode>
                <c:ptCount val="3"/>
                <c:pt idx="0">
                  <c:v>23</c:v>
                </c:pt>
                <c:pt idx="1">
                  <c:v>36</c:v>
                </c:pt>
                <c:pt idx="2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A3-42F5-A0F9-79E227236A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098585600"/>
        <c:axId val="1098572288"/>
      </c:barChart>
      <c:lineChart>
        <c:grouping val="stacked"/>
        <c:varyColors val="0"/>
        <c:ser>
          <c:idx val="2"/>
          <c:order val="2"/>
          <c:tx>
            <c:strRef>
              <c:f>'[Ticket Volume Data Q12022-2023(1).xlsx]4h.-4g. Damages Tickets QTR'!$Q$48</c:f>
              <c:strCache>
                <c:ptCount val="1"/>
                <c:pt idx="0">
                  <c:v>Percentage Change</c:v>
                </c:pt>
              </c:strCache>
            </c:strRef>
          </c:tx>
          <c:spPr>
            <a:ln w="34925" cap="rnd">
              <a:solidFill>
                <a:schemeClr val="accent2"/>
              </a:solidFill>
              <a:prstDash val="sysDot"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4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solidFill>
                <a:schemeClr val="accent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noFill/>
                    </a:ln>
                    <a:effectLst/>
                  </c:spPr>
                </c15:leaderLines>
              </c:ext>
            </c:extLst>
          </c:dLbls>
          <c:cat>
            <c:strRef>
              <c:f>'[Ticket Volume Data Q12022-2023(1).xlsx]4h.-4g. Damages Tickets QTR'!$R$46:$T$46</c:f>
              <c:strCache>
                <c:ptCount val="3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</c:strCache>
            </c:strRef>
          </c:cat>
          <c:val>
            <c:numRef>
              <c:f>'[Ticket Volume Data Q12022-2023(1).xlsx]4h.-4g. Damages Tickets QTR'!$U$48:$W$48</c:f>
              <c:numCache>
                <c:formatCode>0.00%</c:formatCode>
                <c:ptCount val="3"/>
                <c:pt idx="0">
                  <c:v>-0.17857142857142858</c:v>
                </c:pt>
                <c:pt idx="1">
                  <c:v>-5.2631578947368418E-2</c:v>
                </c:pt>
                <c:pt idx="2">
                  <c:v>-0.2978723404255319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DA3-42F5-A0F9-79E227236A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3954064"/>
        <c:axId val="413936176"/>
      </c:lineChart>
      <c:catAx>
        <c:axId val="1098585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8572288"/>
        <c:crosses val="autoZero"/>
        <c:auto val="1"/>
        <c:lblAlgn val="ctr"/>
        <c:lblOffset val="100"/>
        <c:noMultiLvlLbl val="0"/>
      </c:catAx>
      <c:valAx>
        <c:axId val="1098572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8585600"/>
        <c:crosses val="autoZero"/>
        <c:crossBetween val="between"/>
      </c:valAx>
      <c:valAx>
        <c:axId val="413936176"/>
        <c:scaling>
          <c:orientation val="minMax"/>
          <c:max val="1.5"/>
          <c:min val="-1.5"/>
        </c:scaling>
        <c:delete val="0"/>
        <c:axPos val="r"/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3954064"/>
        <c:crosses val="max"/>
        <c:crossBetween val="between"/>
      </c:valAx>
      <c:catAx>
        <c:axId val="4139540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139361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bg1"/>
                </a:solidFill>
              </a:rPr>
              <a:t>Q2-2023 Gas Damages</a:t>
            </a:r>
            <a:endParaRPr lang="en-US" baseline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'[Ticket Volume Data Q12022-2023(1).xlsx]4i. Gas Damages'!$A$50</c:f>
              <c:strCache>
                <c:ptCount val="1"/>
                <c:pt idx="0">
                  <c:v>2022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'[Ticket Volume Data Q12022-2023(1).xlsx]4i. Gas Damages'!$E$46:$G$46</c:f>
              <c:strCache>
                <c:ptCount val="3"/>
                <c:pt idx="0">
                  <c:v>Apr</c:v>
                </c:pt>
                <c:pt idx="1">
                  <c:v>May</c:v>
                </c:pt>
                <c:pt idx="2">
                  <c:v>Jun</c:v>
                </c:pt>
              </c:strCache>
            </c:strRef>
          </c:cat>
          <c:val>
            <c:numRef>
              <c:f>'[Ticket Volume Data Q12022-2023(1).xlsx]4i. Gas Damages'!$E$51:$G$51</c:f>
              <c:numCache>
                <c:formatCode>General</c:formatCode>
                <c:ptCount val="3"/>
                <c:pt idx="0">
                  <c:v>13</c:v>
                </c:pt>
                <c:pt idx="1">
                  <c:v>20</c:v>
                </c:pt>
                <c:pt idx="2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8B-4096-A45B-AD0E30D805ED}"/>
            </c:ext>
          </c:extLst>
        </c:ser>
        <c:ser>
          <c:idx val="1"/>
          <c:order val="1"/>
          <c:tx>
            <c:strRef>
              <c:f>'[Ticket Volume Data Q12022-2023(1).xlsx]4i. Gas Damages'!$A$46</c:f>
              <c:strCache>
                <c:ptCount val="1"/>
                <c:pt idx="0">
                  <c:v>2023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'[Ticket Volume Data Q12022-2023(1).xlsx]4i. Gas Damages'!$E$46:$G$46</c:f>
              <c:strCache>
                <c:ptCount val="3"/>
                <c:pt idx="0">
                  <c:v>Apr</c:v>
                </c:pt>
                <c:pt idx="1">
                  <c:v>May</c:v>
                </c:pt>
                <c:pt idx="2">
                  <c:v>Jun</c:v>
                </c:pt>
              </c:strCache>
            </c:strRef>
          </c:cat>
          <c:val>
            <c:numRef>
              <c:f>'[Ticket Volume Data Q12022-2023(1).xlsx]4i. Gas Damages'!$E$47:$G$47</c:f>
              <c:numCache>
                <c:formatCode>#,##0</c:formatCode>
                <c:ptCount val="3"/>
                <c:pt idx="0">
                  <c:v>10</c:v>
                </c:pt>
                <c:pt idx="1">
                  <c:v>28</c:v>
                </c:pt>
                <c:pt idx="2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8B-4096-A45B-AD0E30D805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098585600"/>
        <c:axId val="1098572288"/>
      </c:barChart>
      <c:lineChart>
        <c:grouping val="stacked"/>
        <c:varyColors val="0"/>
        <c:ser>
          <c:idx val="2"/>
          <c:order val="2"/>
          <c:tx>
            <c:strRef>
              <c:f>'[Ticket Volume Data Q12022-2023(1).xlsx]4i. Gas Damages'!$A$48</c:f>
              <c:strCache>
                <c:ptCount val="1"/>
                <c:pt idx="0">
                  <c:v>Percentage Change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34925" cap="rnd">
                <a:solidFill>
                  <a:schemeClr val="accent2"/>
                </a:solidFill>
                <a:prstDash val="dash"/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B8B-4096-A45B-AD0E30D805ED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34925" cap="rnd">
                <a:solidFill>
                  <a:schemeClr val="accent2"/>
                </a:solidFill>
                <a:prstDash val="dash"/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B8B-4096-A45B-AD0E30D805ED}"/>
              </c:ext>
            </c:extLst>
          </c:dPt>
          <c:dLbls>
            <c:dLbl>
              <c:idx val="0"/>
              <c:layout>
                <c:manualLayout>
                  <c:x val="7.991728656598894E-2"/>
                  <c:y val="8.33271412081746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B8B-4096-A45B-AD0E30D805ED}"/>
                </c:ext>
              </c:extLst>
            </c:dLbl>
            <c:dLbl>
              <c:idx val="1"/>
              <c:layout>
                <c:manualLayout>
                  <c:x val="8.6866615832596597E-2"/>
                  <c:y val="-3.74972135436785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B8B-4096-A45B-AD0E30D805ED}"/>
                </c:ext>
              </c:extLst>
            </c:dLbl>
            <c:dLbl>
              <c:idx val="2"/>
              <c:layout>
                <c:manualLayout>
                  <c:x val="8.5708394288162057E-2"/>
                  <c:y val="-3.95803920738829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B8B-4096-A45B-AD0E30D805ED}"/>
                </c:ext>
              </c:extLst>
            </c:dLbl>
            <c:spPr>
              <a:solidFill>
                <a:schemeClr val="accent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2"/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'[Ticket Volume Data Q12022-2023(1).xlsx]4i. Gas Damages'!$B$46:$D$46</c:f>
              <c:strCache>
                <c:ptCount val="3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</c:strCache>
            </c:strRef>
          </c:cat>
          <c:val>
            <c:numRef>
              <c:f>'[Ticket Volume Data Q12022-2023(1).xlsx]4i. Gas Damages'!$E$48:$G$48</c:f>
              <c:numCache>
                <c:formatCode>0%</c:formatCode>
                <c:ptCount val="3"/>
                <c:pt idx="0">
                  <c:v>-0.23076923076923078</c:v>
                </c:pt>
                <c:pt idx="1">
                  <c:v>0.4</c:v>
                </c:pt>
                <c:pt idx="2">
                  <c:v>-0.22580645161290322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6B8B-4096-A45B-AD0E30D805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3954064"/>
        <c:axId val="413936176"/>
      </c:lineChart>
      <c:catAx>
        <c:axId val="1098585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8572288"/>
        <c:crosses val="autoZero"/>
        <c:auto val="1"/>
        <c:lblAlgn val="ctr"/>
        <c:lblOffset val="100"/>
        <c:noMultiLvlLbl val="0"/>
      </c:catAx>
      <c:valAx>
        <c:axId val="1098572288"/>
        <c:scaling>
          <c:orientation val="minMax"/>
          <c:max val="35"/>
          <c:min val="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8585600"/>
        <c:crosses val="autoZero"/>
        <c:crossBetween val="between"/>
      </c:valAx>
      <c:valAx>
        <c:axId val="413936176"/>
        <c:scaling>
          <c:orientation val="minMax"/>
          <c:max val="1.5"/>
          <c:min val="-0.5"/>
        </c:scaling>
        <c:delete val="0"/>
        <c:axPos val="r"/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3954064"/>
        <c:crosses val="max"/>
        <c:crossBetween val="between"/>
      </c:valAx>
      <c:catAx>
        <c:axId val="4139540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139361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solidFill>
            <a:schemeClr val="accent2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2022 vs 2023 Gas Damages ( Q2)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'[Ticket Volume Data Q12022-2023(1).xlsx]4i. Gas Damages'!$A$50</c:f>
              <c:strCache>
                <c:ptCount val="1"/>
                <c:pt idx="0">
                  <c:v>2022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'[Ticket Volume Data Q12022-2023(1).xlsx]4i. Gas Damages'!$E$45:$G$45</c:f>
              <c:strCache>
                <c:ptCount val="1"/>
                <c:pt idx="0">
                  <c:v>Q2</c:v>
                </c:pt>
              </c:strCache>
            </c:strRef>
          </c:cat>
          <c:val>
            <c:numRef>
              <c:f>'[Ticket Volume Data Q12022-2023(1).xlsx]4i. Gas Damages'!$O$51</c:f>
              <c:numCache>
                <c:formatCode>#,##0</c:formatCode>
                <c:ptCount val="1"/>
                <c:pt idx="0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65-429F-90E5-969733FD878C}"/>
            </c:ext>
          </c:extLst>
        </c:ser>
        <c:ser>
          <c:idx val="1"/>
          <c:order val="1"/>
          <c:tx>
            <c:strRef>
              <c:f>'[Ticket Volume Data Q12022-2023(1).xlsx]4i. Gas Damages'!$A$46</c:f>
              <c:strCache>
                <c:ptCount val="1"/>
                <c:pt idx="0">
                  <c:v>2023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'[Ticket Volume Data Q12022-2023(1).xlsx]4i. Gas Damages'!$E$45:$G$45</c:f>
              <c:strCache>
                <c:ptCount val="1"/>
                <c:pt idx="0">
                  <c:v>Q2</c:v>
                </c:pt>
              </c:strCache>
            </c:strRef>
          </c:cat>
          <c:val>
            <c:numRef>
              <c:f>'[Ticket Volume Data Q12022-2023(1).xlsx]4i. Gas Damages'!$O$47</c:f>
              <c:numCache>
                <c:formatCode>#,##0</c:formatCode>
                <c:ptCount val="1"/>
                <c:pt idx="0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65-429F-90E5-969733FD87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098585600"/>
        <c:axId val="1098572288"/>
      </c:barChart>
      <c:catAx>
        <c:axId val="1098585600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Q2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1098572288"/>
        <c:crosses val="autoZero"/>
        <c:auto val="1"/>
        <c:lblAlgn val="r"/>
        <c:lblOffset val="100"/>
        <c:noMultiLvlLbl val="0"/>
      </c:catAx>
      <c:valAx>
        <c:axId val="1098572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8585600"/>
        <c:crosses val="autoZero"/>
        <c:crossBetween val="between"/>
      </c:valAx>
      <c:spPr>
        <a:noFill/>
        <a:ln cmpd="sng"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5875" cmpd="sng">
      <a:solidFill>
        <a:schemeClr val="accent2">
          <a:alpha val="96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Q2-2023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ofPieChart>
        <c:ofPieType val="pie"/>
        <c:varyColors val="1"/>
        <c:ser>
          <c:idx val="0"/>
          <c:order val="0"/>
          <c:tx>
            <c:strRef>
              <c:f>'[Ticket Volume Data Q12022-2023(1).xlsx]4j. Positive Response'!$B$2</c:f>
              <c:strCache>
                <c:ptCount val="1"/>
                <c:pt idx="0">
                  <c:v>Q1-2023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31B-40A0-9459-BF5BC8AB052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31B-40A0-9459-BF5BC8AB052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31B-40A0-9459-BF5BC8AB0527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31B-40A0-9459-BF5BC8AB0527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C31B-40A0-9459-BF5BC8AB0527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C31B-40A0-9459-BF5BC8AB0527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C31B-40A0-9459-BF5BC8AB0527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C31B-40A0-9459-BF5BC8AB0527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219C702C-3EC0-4043-9DC3-B39EEE05644B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, 2,789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31B-40A0-9459-BF5BC8AB052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639FEF3-C9FB-4C81-9774-D4E52ACABDE1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, 34,883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31B-40A0-9459-BF5BC8AB052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BE729D17-2129-4BCD-87ED-A587CFC04450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, 134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31B-40A0-9459-BF5BC8AB052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28F90E0F-76AE-4DFF-8A47-B80031B78165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, 35,160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31B-40A0-9459-BF5BC8AB052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087BF722-D94D-4906-BBF4-6BD0F9F5BB0F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, 590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C31B-40A0-9459-BF5BC8AB0527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C3FAFB52-435D-454D-A584-5C2CF6B5C77C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, 7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C31B-40A0-9459-BF5BC8AB0527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CA620E5A-5B27-4B31-B05E-8AB81C148D36}" type="CATEGORYNAME">
                      <a:rPr lang="en-US"/>
                      <a:pPr/>
                      <a:t>[CATEGORY NAME]</a:t>
                    </a:fld>
                    <a:r>
                      <a:rPr lang="en-US"/>
                      <a:t> </a:t>
                    </a:r>
                    <a:r>
                      <a:rPr lang="en-US" baseline="0"/>
                      <a:t>30,657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C31B-40A0-9459-BF5BC8AB0527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D4FB8547-6680-4D32-B46A-1D3B332B8445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, 3,520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C31B-40A0-9459-BF5BC8AB05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'[Ticket Volume Data Q12022-2023(1).xlsx]4j. Positive Response'!$A$3:$A$9</c:f>
              <c:strCache>
                <c:ptCount val="7"/>
                <c:pt idx="0">
                  <c:v>Cannot Locate</c:v>
                </c:pt>
                <c:pt idx="1">
                  <c:v>Clear</c:v>
                </c:pt>
                <c:pt idx="2">
                  <c:v>In Conflict</c:v>
                </c:pt>
                <c:pt idx="3">
                  <c:v>Located</c:v>
                </c:pt>
                <c:pt idx="4">
                  <c:v>Locate Delayed</c:v>
                </c:pt>
                <c:pt idx="5">
                  <c:v>Located to Meter Only</c:v>
                </c:pt>
                <c:pt idx="6">
                  <c:v>No Response</c:v>
                </c:pt>
              </c:strCache>
            </c:strRef>
          </c:cat>
          <c:val>
            <c:numRef>
              <c:f>'[Ticket Volume Data Q12022-2023(1).xlsx]4j. Positive Response'!$B$3:$B$9</c:f>
              <c:numCache>
                <c:formatCode>#,##0</c:formatCode>
                <c:ptCount val="7"/>
                <c:pt idx="0">
                  <c:v>9</c:v>
                </c:pt>
                <c:pt idx="1">
                  <c:v>7394</c:v>
                </c:pt>
                <c:pt idx="2">
                  <c:v>21</c:v>
                </c:pt>
                <c:pt idx="3">
                  <c:v>9316</c:v>
                </c:pt>
                <c:pt idx="4">
                  <c:v>30</c:v>
                </c:pt>
                <c:pt idx="5">
                  <c:v>9</c:v>
                </c:pt>
                <c:pt idx="6">
                  <c:v>9440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C31B-40A0-9459-BF5BC8AB0527}"/>
            </c:ext>
          </c:extLst>
        </c:ser>
        <c:ser>
          <c:idx val="1"/>
          <c:order val="1"/>
          <c:tx>
            <c:strRef>
              <c:f>'[Ticket Volume Data Q12022-2023(1).xlsx]4j. Positive Response'!$C$2</c:f>
              <c:strCache>
                <c:ptCount val="1"/>
                <c:pt idx="0">
                  <c:v>Q2-2023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2-C31B-40A0-9459-BF5BC8AB052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4-C31B-40A0-9459-BF5BC8AB052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6-C31B-40A0-9459-BF5BC8AB0527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8-C31B-40A0-9459-BF5BC8AB0527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A-C31B-40A0-9459-BF5BC8AB0527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C-C31B-40A0-9459-BF5BC8AB0527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E-C31B-40A0-9459-BF5BC8AB0527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0-C31B-40A0-9459-BF5BC8AB0527}"/>
              </c:ext>
            </c:extLst>
          </c:dPt>
          <c:cat>
            <c:strRef>
              <c:f>'[Ticket Volume Data Q12022-2023(1).xlsx]4j. Positive Response'!$A$3:$A$9</c:f>
              <c:strCache>
                <c:ptCount val="7"/>
                <c:pt idx="0">
                  <c:v>Cannot Locate</c:v>
                </c:pt>
                <c:pt idx="1">
                  <c:v>Clear</c:v>
                </c:pt>
                <c:pt idx="2">
                  <c:v>In Conflict</c:v>
                </c:pt>
                <c:pt idx="3">
                  <c:v>Located</c:v>
                </c:pt>
                <c:pt idx="4">
                  <c:v>Locate Delayed</c:v>
                </c:pt>
                <c:pt idx="5">
                  <c:v>Located to Meter Only</c:v>
                </c:pt>
                <c:pt idx="6">
                  <c:v>No Response</c:v>
                </c:pt>
              </c:strCache>
            </c:strRef>
          </c:cat>
          <c:val>
            <c:numRef>
              <c:f>'[Ticket Volume Data Q12022-2023(1).xlsx]4j. Positive Response'!$C$3:$C$9</c:f>
              <c:numCache>
                <c:formatCode>#,##0</c:formatCode>
                <c:ptCount val="7"/>
                <c:pt idx="0">
                  <c:v>2789</c:v>
                </c:pt>
                <c:pt idx="1">
                  <c:v>34883</c:v>
                </c:pt>
                <c:pt idx="2">
                  <c:v>134</c:v>
                </c:pt>
                <c:pt idx="3">
                  <c:v>35160</c:v>
                </c:pt>
                <c:pt idx="4">
                  <c:v>590</c:v>
                </c:pt>
                <c:pt idx="5">
                  <c:v>7</c:v>
                </c:pt>
                <c:pt idx="6">
                  <c:v>30657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C31B-40A0-9459-BF5BC8AB05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plitType val="percent"/>
        <c:splitPos val="10"/>
        <c:secondPieSize val="75"/>
        <c:serLines>
          <c:spPr>
            <a:ln w="9525" cap="flat" cmpd="sng" algn="ctr">
              <a:solidFill>
                <a:schemeClr val="lt1">
                  <a:lumMod val="95000"/>
                  <a:alpha val="54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bg1"/>
                </a:solidFill>
              </a:rPr>
              <a:t>Q2 Ratio</a:t>
            </a:r>
            <a:r>
              <a:rPr lang="en-US" baseline="0">
                <a:solidFill>
                  <a:schemeClr val="bg1"/>
                </a:solidFill>
              </a:rPr>
              <a:t> 2022-2023</a:t>
            </a:r>
            <a:endParaRPr lang="en-US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1937121475685695E-2"/>
          <c:y val="0.13514529914529916"/>
          <c:w val="0.9246183338895082"/>
          <c:h val="0.707338851874284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'[Ticket Volume Data Q12022-2023(1).xlsx]4b. Ratio'!$A$2</c:f>
              <c:strCache>
                <c:ptCount val="1"/>
                <c:pt idx="0">
                  <c:v>2022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'[Ticket Volume Data Q12022-2023(1).xlsx]4b. Ratio'!$E$1:$G$1</c:f>
              <c:strCache>
                <c:ptCount val="3"/>
                <c:pt idx="0">
                  <c:v>Apr</c:v>
                </c:pt>
                <c:pt idx="1">
                  <c:v>May</c:v>
                </c:pt>
                <c:pt idx="2">
                  <c:v>Jun</c:v>
                </c:pt>
              </c:strCache>
            </c:strRef>
          </c:cat>
          <c:val>
            <c:numRef>
              <c:f>'[Ticket Volume Data Q12022-2023(1).xlsx]4b. Ratio'!$E$2:$G$2</c:f>
              <c:numCache>
                <c:formatCode>0.00</c:formatCode>
                <c:ptCount val="3"/>
                <c:pt idx="0">
                  <c:v>5.3441970528127349</c:v>
                </c:pt>
                <c:pt idx="1">
                  <c:v>5.2277668791891454</c:v>
                </c:pt>
                <c:pt idx="2">
                  <c:v>5.238244375827084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18-4B8C-A176-C2E204C47247}"/>
            </c:ext>
          </c:extLst>
        </c:ser>
        <c:ser>
          <c:idx val="1"/>
          <c:order val="1"/>
          <c:tx>
            <c:strRef>
              <c:f>'[Ticket Volume Data Q12022-2023(1).xlsx]4b. Ratio'!$A$3</c:f>
              <c:strCache>
                <c:ptCount val="1"/>
                <c:pt idx="0">
                  <c:v>2023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'[Ticket Volume Data Q12022-2023(1).xlsx]4b. Ratio'!$E$1:$G$1</c:f>
              <c:strCache>
                <c:ptCount val="3"/>
                <c:pt idx="0">
                  <c:v>Apr</c:v>
                </c:pt>
                <c:pt idx="1">
                  <c:v>May</c:v>
                </c:pt>
                <c:pt idx="2">
                  <c:v>Jun</c:v>
                </c:pt>
              </c:strCache>
            </c:strRef>
          </c:cat>
          <c:val>
            <c:numRef>
              <c:f>'[Ticket Volume Data Q12022-2023(1).xlsx]4b. Ratio'!$E$3:$G$3</c:f>
              <c:numCache>
                <c:formatCode>0.00</c:formatCode>
                <c:ptCount val="3"/>
                <c:pt idx="0">
                  <c:v>5.29</c:v>
                </c:pt>
                <c:pt idx="1">
                  <c:v>5.21</c:v>
                </c:pt>
                <c:pt idx="2">
                  <c:v>5.09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18-4B8C-A176-C2E204C47247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86990303"/>
        <c:axId val="1686986975"/>
      </c:barChart>
      <c:lineChart>
        <c:grouping val="stacked"/>
        <c:varyColors val="0"/>
        <c:ser>
          <c:idx val="2"/>
          <c:order val="2"/>
          <c:tx>
            <c:v>YoY%</c:v>
          </c:tx>
          <c:spPr>
            <a:ln w="34925" cap="rnd">
              <a:solidFill>
                <a:schemeClr val="accent2"/>
              </a:solidFill>
              <a:prstDash val="dash"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7.2722132518652184E-3"/>
                  <c:y val="-0.1382541136074248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418-4B8C-A176-C2E204C47247}"/>
                </c:ext>
              </c:extLst>
            </c:dLbl>
            <c:dLbl>
              <c:idx val="1"/>
              <c:layout>
                <c:manualLayout>
                  <c:x val="4.9301155862081433E-3"/>
                  <c:y val="-6.54773297453042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418-4B8C-A176-C2E204C47247}"/>
                </c:ext>
              </c:extLst>
            </c:dLbl>
            <c:dLbl>
              <c:idx val="2"/>
              <c:layout>
                <c:manualLayout>
                  <c:x val="1.4298506248836444E-2"/>
                  <c:y val="-0.2372305396599089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418-4B8C-A176-C2E204C47247}"/>
                </c:ext>
              </c:extLst>
            </c:dLbl>
            <c:spPr>
              <a:solidFill>
                <a:schemeClr val="accent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2"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'[Ticket Volume Data Q12022-2023(1).xlsx]4b. Ratio'!$E$1:$G$1</c:f>
              <c:strCache>
                <c:ptCount val="3"/>
                <c:pt idx="0">
                  <c:v>Apr</c:v>
                </c:pt>
                <c:pt idx="1">
                  <c:v>May</c:v>
                </c:pt>
                <c:pt idx="2">
                  <c:v>Jun</c:v>
                </c:pt>
              </c:strCache>
            </c:strRef>
          </c:cat>
          <c:val>
            <c:numRef>
              <c:f>'[Ticket Volume Data Q12022-2023(1).xlsx]4b. Ratio'!$E$4:$G$4</c:f>
              <c:numCache>
                <c:formatCode>0.0%</c:formatCode>
                <c:ptCount val="3"/>
                <c:pt idx="0">
                  <c:v>-1.0141290127805101E-2</c:v>
                </c:pt>
                <c:pt idx="1">
                  <c:v>-3.3985599587220256E-3</c:v>
                </c:pt>
                <c:pt idx="2">
                  <c:v>-2.8300393259846218E-2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418-4B8C-A176-C2E204C472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62896416"/>
        <c:axId val="354189424"/>
      </c:lineChart>
      <c:catAx>
        <c:axId val="168699030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6986975"/>
        <c:crosses val="autoZero"/>
        <c:auto val="1"/>
        <c:lblAlgn val="ctr"/>
        <c:lblOffset val="100"/>
        <c:noMultiLvlLbl val="0"/>
      </c:catAx>
      <c:valAx>
        <c:axId val="16869869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6990303"/>
        <c:crosses val="autoZero"/>
        <c:crossBetween val="between"/>
      </c:valAx>
      <c:valAx>
        <c:axId val="354189424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2896416"/>
        <c:crosses val="max"/>
        <c:crossBetween val="between"/>
      </c:valAx>
      <c:catAx>
        <c:axId val="11628964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5418942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baseline="0">
                <a:solidFill>
                  <a:schemeClr val="bg1"/>
                </a:solidFill>
              </a:rPr>
              <a:t>Q2 Electronic Ticketing (Combined) </a:t>
            </a:r>
          </a:p>
          <a:p>
            <a:pPr>
              <a:defRPr>
                <a:solidFill>
                  <a:schemeClr val="bg1"/>
                </a:solidFill>
              </a:defRPr>
            </a:pPr>
            <a:r>
              <a:rPr lang="en-US" baseline="0">
                <a:solidFill>
                  <a:schemeClr val="bg1"/>
                </a:solidFill>
              </a:rPr>
              <a:t>YoY Volume (2022-2023)</a:t>
            </a:r>
            <a:endParaRPr lang="en-US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'[Ticket Volume Data Q12022-2023(1).xlsx]4c. Electronic Ticketing'!$A$1</c:f>
              <c:strCache>
                <c:ptCount val="1"/>
                <c:pt idx="0">
                  <c:v>2022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'[Ticket Volume Data Q12022-2023(1).xlsx]4c. Electronic Ticketing'!$E$1:$G$1</c:f>
              <c:strCache>
                <c:ptCount val="3"/>
                <c:pt idx="0">
                  <c:v>Apr</c:v>
                </c:pt>
                <c:pt idx="1">
                  <c:v>May</c:v>
                </c:pt>
                <c:pt idx="2">
                  <c:v>Jun</c:v>
                </c:pt>
              </c:strCache>
            </c:strRef>
          </c:cat>
          <c:val>
            <c:numRef>
              <c:f>'[Ticket Volume Data Q12022-2023(1).xlsx]4c. Electronic Ticketing'!$E$6:$G$6</c:f>
              <c:numCache>
                <c:formatCode>#,##0</c:formatCode>
                <c:ptCount val="3"/>
                <c:pt idx="0">
                  <c:v>12153</c:v>
                </c:pt>
                <c:pt idx="1">
                  <c:v>15154</c:v>
                </c:pt>
                <c:pt idx="2">
                  <c:v>13788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05-48C1-A059-5FA424C66417}"/>
            </c:ext>
          </c:extLst>
        </c:ser>
        <c:ser>
          <c:idx val="1"/>
          <c:order val="1"/>
          <c:tx>
            <c:strRef>
              <c:f>'[Ticket Volume Data Q12022-2023(1).xlsx]4c. Electronic Ticketing'!$A$10</c:f>
              <c:strCache>
                <c:ptCount val="1"/>
                <c:pt idx="0">
                  <c:v>2023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'[Ticket Volume Data Q12022-2023(1).xlsx]4c. Electronic Ticketing'!$E$1:$G$1</c:f>
              <c:strCache>
                <c:ptCount val="3"/>
                <c:pt idx="0">
                  <c:v>Apr</c:v>
                </c:pt>
                <c:pt idx="1">
                  <c:v>May</c:v>
                </c:pt>
                <c:pt idx="2">
                  <c:v>Jun</c:v>
                </c:pt>
              </c:strCache>
            </c:strRef>
          </c:cat>
          <c:val>
            <c:numRef>
              <c:f>'[Ticket Volume Data Q12022-2023(1).xlsx]4c. Electronic Ticketing'!$E$15:$G$15</c:f>
              <c:numCache>
                <c:formatCode>#,##0</c:formatCode>
                <c:ptCount val="3"/>
                <c:pt idx="0">
                  <c:v>11757</c:v>
                </c:pt>
                <c:pt idx="1">
                  <c:v>16359</c:v>
                </c:pt>
                <c:pt idx="2">
                  <c:v>8565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05-48C1-A059-5FA424C66417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86990303"/>
        <c:axId val="1686986975"/>
      </c:barChart>
      <c:lineChart>
        <c:grouping val="standard"/>
        <c:varyColors val="0"/>
        <c:ser>
          <c:idx val="2"/>
          <c:order val="2"/>
          <c:tx>
            <c:strRef>
              <c:f>'[Ticket Volume Data Q12022-2023(1).xlsx]4c. Electronic Ticketing'!$P$1</c:f>
              <c:strCache>
                <c:ptCount val="1"/>
                <c:pt idx="0">
                  <c:v>YOY %</c:v>
                </c:pt>
              </c:strCache>
            </c:strRef>
          </c:tx>
          <c:spPr>
            <a:ln w="34925" cap="rnd">
              <a:solidFill>
                <a:schemeClr val="accent2"/>
              </a:solidFill>
              <a:prstDash val="dash"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1.0869566251052365E-2"/>
                  <c:y val="-9.80921330018464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B34-4ED4-8521-A08C7B3644BF}"/>
                </c:ext>
              </c:extLst>
            </c:dLbl>
            <c:dLbl>
              <c:idx val="1"/>
              <c:layout>
                <c:manualLayout>
                  <c:x val="8.4541070841518389E-3"/>
                  <c:y val="-6.0586317442316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B34-4ED4-8521-A08C7B3644BF}"/>
                </c:ext>
              </c:extLst>
            </c:dLbl>
            <c:dLbl>
              <c:idx val="2"/>
              <c:layout>
                <c:manualLayout>
                  <c:x val="9.0579718758769537E-2"/>
                  <c:y val="-0.115402509413936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B34-4ED4-8521-A08C7B3644BF}"/>
                </c:ext>
              </c:extLst>
            </c:dLbl>
            <c:spPr>
              <a:solidFill>
                <a:srgbClr val="ED7D31"/>
              </a:solidFill>
              <a:ln>
                <a:solidFill>
                  <a:srgbClr val="ED7D31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accentCallout2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'[Ticket Volume Data Q12022-2023(1).xlsx]4c. Electronic Ticketing'!$E$1:$G$1</c:f>
              <c:strCache>
                <c:ptCount val="3"/>
                <c:pt idx="0">
                  <c:v>Apr</c:v>
                </c:pt>
                <c:pt idx="1">
                  <c:v>May</c:v>
                </c:pt>
                <c:pt idx="2">
                  <c:v>Jun</c:v>
                </c:pt>
              </c:strCache>
            </c:strRef>
          </c:cat>
          <c:val>
            <c:numRef>
              <c:f>'[Ticket Volume Data Q12022-2023(1).xlsx]4c. Electronic Ticketing'!$E$18:$G$18</c:f>
              <c:numCache>
                <c:formatCode>0%</c:formatCode>
                <c:ptCount val="3"/>
                <c:pt idx="0">
                  <c:v>-3.258454702542582E-2</c:v>
                </c:pt>
                <c:pt idx="1">
                  <c:v>7.9516959218688135E-2</c:v>
                </c:pt>
                <c:pt idx="2">
                  <c:v>-0.37880765883376849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F05-48C1-A059-5FA424C6641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19068511"/>
        <c:axId val="1719062271"/>
      </c:lineChart>
      <c:catAx>
        <c:axId val="16869903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6986975"/>
        <c:crosses val="autoZero"/>
        <c:auto val="1"/>
        <c:lblAlgn val="ctr"/>
        <c:lblOffset val="100"/>
        <c:noMultiLvlLbl val="0"/>
      </c:catAx>
      <c:valAx>
        <c:axId val="16869869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6990303"/>
        <c:crosses val="autoZero"/>
        <c:crossBetween val="between"/>
      </c:valAx>
      <c:valAx>
        <c:axId val="1719062271"/>
        <c:scaling>
          <c:orientation val="minMax"/>
        </c:scaling>
        <c:delete val="0"/>
        <c:axPos val="r"/>
        <c:numFmt formatCode="0.0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9068511"/>
        <c:crosses val="max"/>
        <c:crossBetween val="between"/>
        <c:majorUnit val="5.000000000000001E-2"/>
        <c:minorUnit val="1.0000000000000002E-2"/>
      </c:valAx>
      <c:catAx>
        <c:axId val="171906851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19062271"/>
        <c:crosses val="autoZero"/>
        <c:auto val="1"/>
        <c:lblAlgn val="ctr"/>
        <c:lblOffset val="100"/>
        <c:noMultiLvlLbl val="0"/>
      </c:catAx>
      <c:spPr>
        <a:noFill/>
        <a:ln>
          <a:noFill/>
          <a:prstDash val="sysDot"/>
        </a:ln>
        <a:effectLst/>
      </c:spPr>
    </c:plotArea>
    <c:legend>
      <c:legendPos val="b"/>
      <c:overlay val="0"/>
      <c:spPr>
        <a:noFill/>
        <a:ln>
          <a:solidFill>
            <a:schemeClr val="accent2"/>
          </a:solidFill>
          <a:prstDash val="sysDot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baseline="0">
                <a:solidFill>
                  <a:schemeClr val="bg1"/>
                </a:solidFill>
              </a:rPr>
              <a:t>Q2 Homeowner Portal Tickets YoY Volume (2022-2023)</a:t>
            </a:r>
            <a:endParaRPr lang="en-US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'[Ticket Volume Data Q12022-2023(1).xlsx]4c. Electronic Ticketing'!$A$1</c:f>
              <c:strCache>
                <c:ptCount val="1"/>
                <c:pt idx="0">
                  <c:v>2022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'[Ticket Volume Data Q12022-2023(1).xlsx]4c. Electronic Ticketing'!$E$1:$G$1</c:f>
              <c:strCache>
                <c:ptCount val="3"/>
                <c:pt idx="0">
                  <c:v>Apr</c:v>
                </c:pt>
                <c:pt idx="1">
                  <c:v>May</c:v>
                </c:pt>
                <c:pt idx="2">
                  <c:v>Jun</c:v>
                </c:pt>
              </c:strCache>
            </c:strRef>
          </c:cat>
          <c:val>
            <c:numRef>
              <c:f>'[Ticket Volume Data Q12022-2023(1).xlsx]4c. Electronic Ticketing'!$E$8:$G$8</c:f>
              <c:numCache>
                <c:formatCode>#,##0</c:formatCode>
                <c:ptCount val="3"/>
                <c:pt idx="0">
                  <c:v>627</c:v>
                </c:pt>
                <c:pt idx="1">
                  <c:v>1122</c:v>
                </c:pt>
                <c:pt idx="2">
                  <c:v>773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B3-45D0-975E-F70D77E84B3F}"/>
            </c:ext>
          </c:extLst>
        </c:ser>
        <c:ser>
          <c:idx val="1"/>
          <c:order val="1"/>
          <c:tx>
            <c:strRef>
              <c:f>'[Ticket Volume Data Q12022-2023(1).xlsx]4c. Electronic Ticketing'!$A$10</c:f>
              <c:strCache>
                <c:ptCount val="1"/>
                <c:pt idx="0">
                  <c:v>2023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'[Ticket Volume Data Q12022-2023(1).xlsx]4c. Electronic Ticketing'!$E$1:$G$1</c:f>
              <c:strCache>
                <c:ptCount val="3"/>
                <c:pt idx="0">
                  <c:v>Apr</c:v>
                </c:pt>
                <c:pt idx="1">
                  <c:v>May</c:v>
                </c:pt>
                <c:pt idx="2">
                  <c:v>Jun</c:v>
                </c:pt>
              </c:strCache>
            </c:strRef>
          </c:cat>
          <c:val>
            <c:numRef>
              <c:f>'[Ticket Volume Data Q12022-2023(1).xlsx]4c. Electronic Ticketing'!$E$17:$G$17</c:f>
              <c:numCache>
                <c:formatCode>#,##0</c:formatCode>
                <c:ptCount val="3"/>
                <c:pt idx="0">
                  <c:v>764</c:v>
                </c:pt>
                <c:pt idx="1">
                  <c:v>1208</c:v>
                </c:pt>
                <c:pt idx="2">
                  <c:v>458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B3-45D0-975E-F70D77E84B3F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86990303"/>
        <c:axId val="1686986975"/>
      </c:barChart>
      <c:lineChart>
        <c:grouping val="standard"/>
        <c:varyColors val="0"/>
        <c:ser>
          <c:idx val="2"/>
          <c:order val="2"/>
          <c:tx>
            <c:strRef>
              <c:f>'[Ticket Volume Data Q12022-2023(1).xlsx]4c. Electronic Ticketing'!$P$1</c:f>
              <c:strCache>
                <c:ptCount val="1"/>
                <c:pt idx="0">
                  <c:v>YOY %</c:v>
                </c:pt>
              </c:strCache>
            </c:strRef>
          </c:tx>
          <c:spPr>
            <a:ln w="34925" cap="rnd">
              <a:solidFill>
                <a:schemeClr val="accent2"/>
              </a:solidFill>
              <a:prstDash val="dash"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2.098375438836762E-2"/>
                  <c:y val="-6.09950355484190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59-40BE-9E09-BA03F6F46C07}"/>
                </c:ext>
              </c:extLst>
            </c:dLbl>
            <c:dLbl>
              <c:idx val="1"/>
              <c:layout>
                <c:manualLayout>
                  <c:x val="0.10958182847258646"/>
                  <c:y val="-6.0995035548419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D59-40BE-9E09-BA03F6F46C07}"/>
                </c:ext>
              </c:extLst>
            </c:dLbl>
            <c:dLbl>
              <c:idx val="2"/>
              <c:layout>
                <c:manualLayout>
                  <c:x val="9.32611306149672E-2"/>
                  <c:y val="-8.7135765069170021E-2"/>
                </c:manualLayout>
              </c:layout>
              <c:spPr>
                <a:solidFill>
                  <a:srgbClr val="ED7D31"/>
                </a:solidFill>
                <a:ln>
                  <a:solidFill>
                    <a:srgbClr val="ED7D31"/>
                  </a:solidFill>
                  <a:prstDash val="dash"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accentCallout2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0-CD59-40BE-9E09-BA03F6F46C07}"/>
                </c:ext>
              </c:extLst>
            </c:dLbl>
            <c:spPr>
              <a:solidFill>
                <a:srgbClr val="ED7D31"/>
              </a:solidFill>
              <a:ln>
                <a:solidFill>
                  <a:srgbClr val="ED7D31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accentCallout2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'[Ticket Volume Data Q12022-2023(1).xlsx]4c. Electronic Ticketing'!$H$1:$J$1</c:f>
              <c:strCache>
                <c:ptCount val="3"/>
                <c:pt idx="0">
                  <c:v>Jul</c:v>
                </c:pt>
                <c:pt idx="1">
                  <c:v>Aug</c:v>
                </c:pt>
                <c:pt idx="2">
                  <c:v>Sep</c:v>
                </c:pt>
              </c:strCache>
            </c:strRef>
          </c:cat>
          <c:val>
            <c:numRef>
              <c:f>'[Ticket Volume Data Q12022-2023(1).xlsx]4c. Electronic Ticketing'!$E$20:$G$20</c:f>
              <c:numCache>
                <c:formatCode>0%</c:formatCode>
                <c:ptCount val="3"/>
                <c:pt idx="0">
                  <c:v>0.21850079744816586</c:v>
                </c:pt>
                <c:pt idx="1">
                  <c:v>7.6648841354723704E-2</c:v>
                </c:pt>
                <c:pt idx="2">
                  <c:v>-0.40750323415265199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9B3-45D0-975E-F70D77E84B3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19068511"/>
        <c:axId val="1719062271"/>
      </c:lineChart>
      <c:catAx>
        <c:axId val="16869903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6986975"/>
        <c:crosses val="autoZero"/>
        <c:auto val="1"/>
        <c:lblAlgn val="ctr"/>
        <c:lblOffset val="100"/>
        <c:noMultiLvlLbl val="0"/>
      </c:catAx>
      <c:valAx>
        <c:axId val="1686986975"/>
        <c:scaling>
          <c:orientation val="minMax"/>
          <c:max val="30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6990303"/>
        <c:crosses val="autoZero"/>
        <c:crossBetween val="between"/>
      </c:valAx>
      <c:valAx>
        <c:axId val="1719062271"/>
        <c:scaling>
          <c:orientation val="minMax"/>
        </c:scaling>
        <c:delete val="0"/>
        <c:axPos val="r"/>
        <c:numFmt formatCode="0.0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9068511"/>
        <c:crosses val="max"/>
        <c:crossBetween val="between"/>
        <c:majorUnit val="5.000000000000001E-2"/>
        <c:minorUnit val="1.0000000000000002E-2"/>
      </c:valAx>
      <c:catAx>
        <c:axId val="171906851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1906227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bg1"/>
                </a:solidFill>
              </a:rPr>
              <a:t>Q2 Secondary</a:t>
            </a:r>
            <a:r>
              <a:rPr lang="en-US" baseline="0">
                <a:solidFill>
                  <a:schemeClr val="bg1"/>
                </a:solidFill>
              </a:rPr>
              <a:t> Links 2022-2023</a:t>
            </a:r>
            <a:endParaRPr lang="en-US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'[Ticket Volume Data Q12022-2023(1).xlsx]4d. Secondary Links'!$A$3</c:f>
              <c:strCache>
                <c:ptCount val="1"/>
                <c:pt idx="0">
                  <c:v>2022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'[Ticket Volume Data Q12022-2023(1).xlsx]4d. Secondary Links'!$E$2:$G$2</c:f>
              <c:strCache>
                <c:ptCount val="3"/>
                <c:pt idx="0">
                  <c:v>Apr</c:v>
                </c:pt>
                <c:pt idx="1">
                  <c:v>May</c:v>
                </c:pt>
                <c:pt idx="2">
                  <c:v>Jun</c:v>
                </c:pt>
              </c:strCache>
            </c:strRef>
          </c:cat>
          <c:val>
            <c:numRef>
              <c:f>'[Ticket Volume Data Q12022-2023(1).xlsx]4d. Secondary Links'!$E$3:$G$3</c:f>
              <c:numCache>
                <c:formatCode>#,##0</c:formatCode>
                <c:ptCount val="3"/>
                <c:pt idx="0">
                  <c:v>25573</c:v>
                </c:pt>
                <c:pt idx="1">
                  <c:v>34720</c:v>
                </c:pt>
                <c:pt idx="2">
                  <c:v>33605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E4-4C58-9F32-B06FB7EA412C}"/>
            </c:ext>
          </c:extLst>
        </c:ser>
        <c:ser>
          <c:idx val="1"/>
          <c:order val="1"/>
          <c:tx>
            <c:strRef>
              <c:f>'[Ticket Volume Data Q12022-2023(1).xlsx]4d. Secondary Links'!$A$4</c:f>
              <c:strCache>
                <c:ptCount val="1"/>
                <c:pt idx="0">
                  <c:v>2023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'[Ticket Volume Data Q12022-2023(1).xlsx]4d. Secondary Links'!$E$2:$G$2</c:f>
              <c:strCache>
                <c:ptCount val="3"/>
                <c:pt idx="0">
                  <c:v>Apr</c:v>
                </c:pt>
                <c:pt idx="1">
                  <c:v>May</c:v>
                </c:pt>
                <c:pt idx="2">
                  <c:v>Jun</c:v>
                </c:pt>
              </c:strCache>
            </c:strRef>
          </c:cat>
          <c:val>
            <c:numRef>
              <c:f>'[Ticket Volume Data Q12022-2023(1).xlsx]4d. Secondary Links'!$E$4:$G$4</c:f>
              <c:numCache>
                <c:formatCode>#,##0</c:formatCode>
                <c:ptCount val="3"/>
                <c:pt idx="0">
                  <c:v>30216</c:v>
                </c:pt>
                <c:pt idx="1">
                  <c:v>40945</c:v>
                </c:pt>
                <c:pt idx="2">
                  <c:v>23237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E4-4C58-9F32-B06FB7EA41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91896159"/>
        <c:axId val="1691917791"/>
      </c:barChart>
      <c:lineChart>
        <c:grouping val="stacked"/>
        <c:varyColors val="0"/>
        <c:ser>
          <c:idx val="2"/>
          <c:order val="2"/>
          <c:tx>
            <c:strRef>
              <c:f>'[Ticket Volume Data Q12022-2023(1).xlsx]4d. Secondary Links'!$O$2</c:f>
              <c:strCache>
                <c:ptCount val="1"/>
                <c:pt idx="0">
                  <c:v>YOY %</c:v>
                </c:pt>
              </c:strCache>
            </c:strRef>
          </c:tx>
          <c:spPr>
            <a:ln w="34925" cap="rnd">
              <a:solidFill>
                <a:schemeClr val="accent2"/>
              </a:solidFill>
              <a:prstDash val="sysDot"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6.2854472001648669E-3"/>
                  <c:y val="-5.68144326553254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5E4-4C58-9F32-B06FB7EA412C}"/>
                </c:ext>
              </c:extLst>
            </c:dLbl>
            <c:dLbl>
              <c:idx val="1"/>
              <c:layout>
                <c:manualLayout>
                  <c:x val="-8.2967903042176244E-2"/>
                  <c:y val="-7.38587624519230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5E4-4C58-9F32-B06FB7EA412C}"/>
                </c:ext>
              </c:extLst>
            </c:dLbl>
            <c:dLbl>
              <c:idx val="2"/>
              <c:layout>
                <c:manualLayout>
                  <c:x val="9.6795886882538942E-2"/>
                  <c:y val="-8.8062370615754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5E4-4C58-9F32-B06FB7EA412C}"/>
                </c:ext>
              </c:extLst>
            </c:dLbl>
            <c:spPr>
              <a:solidFill>
                <a:schemeClr val="accent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2"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'[Ticket Volume Data Q12022-2023(1).xlsx]4d. Secondary Links'!$E$2:$G$2</c:f>
              <c:strCache>
                <c:ptCount val="3"/>
                <c:pt idx="0">
                  <c:v>Apr</c:v>
                </c:pt>
                <c:pt idx="1">
                  <c:v>May</c:v>
                </c:pt>
                <c:pt idx="2">
                  <c:v>Jun</c:v>
                </c:pt>
              </c:strCache>
            </c:strRef>
          </c:cat>
          <c:val>
            <c:numRef>
              <c:f>'[Ticket Volume Data Q12022-2023(1).xlsx]4d. Secondary Links'!$E$5:$G$5</c:f>
              <c:numCache>
                <c:formatCode>0.0%</c:formatCode>
                <c:ptCount val="3"/>
                <c:pt idx="0">
                  <c:v>0.18155867516521332</c:v>
                </c:pt>
                <c:pt idx="1">
                  <c:v>0.17929147465437789</c:v>
                </c:pt>
                <c:pt idx="2">
                  <c:v>-0.30852551703615533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E4-4C58-9F32-B06FB7EA41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9117376"/>
        <c:axId val="459119776"/>
      </c:lineChart>
      <c:catAx>
        <c:axId val="16918961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1917791"/>
        <c:crosses val="autoZero"/>
        <c:auto val="1"/>
        <c:lblAlgn val="ctr"/>
        <c:lblOffset val="100"/>
        <c:noMultiLvlLbl val="0"/>
      </c:catAx>
      <c:valAx>
        <c:axId val="16919177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1896159"/>
        <c:crosses val="autoZero"/>
        <c:crossBetween val="between"/>
      </c:valAx>
      <c:valAx>
        <c:axId val="459119776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9117376"/>
        <c:crosses val="max"/>
        <c:crossBetween val="between"/>
      </c:valAx>
      <c:catAx>
        <c:axId val="4591173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591197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  <a:prstDash val="dash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Q2</a:t>
            </a:r>
            <a:r>
              <a:rPr lang="en-US" baseline="0"/>
              <a:t> Tickets by Type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ofPieChart>
        <c:ofPieType val="pie"/>
        <c:varyColors val="1"/>
        <c:ser>
          <c:idx val="2"/>
          <c:order val="0"/>
          <c:tx>
            <c:strRef>
              <c:f>'[Ticket Volume Data Q12022-2023(1).xlsx]4e. Dispatched Tickets by Type2'!$B$43</c:f>
              <c:strCache>
                <c:ptCount val="1"/>
                <c:pt idx="0">
                  <c:v>Q2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008-4F96-9DCD-3EFC4541CD2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008-4F96-9DCD-3EFC4541CD24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008-4F96-9DCD-3EFC4541CD24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008-4F96-9DCD-3EFC4541CD24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008-4F96-9DCD-3EFC4541CD24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5008-4F96-9DCD-3EFC4541CD24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5008-4F96-9DCD-3EFC4541CD24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5008-4F96-9DCD-3EFC4541CD24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5008-4F96-9DCD-3EFC4541CD24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5008-4F96-9DCD-3EFC4541CD24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5008-4F96-9DCD-3EFC4541CD24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5008-4F96-9DCD-3EFC4541CD2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'[Ticket Volume Data Q12022-2023(1).xlsx]4e. Dispatched Tickets by Type2'!$A$44:$A$54</c:f>
              <c:strCache>
                <c:ptCount val="11"/>
                <c:pt idx="0">
                  <c:v>APPOINTMENT</c:v>
                </c:pt>
                <c:pt idx="1">
                  <c:v>CANCELLATION</c:v>
                </c:pt>
                <c:pt idx="2">
                  <c:v>DAMAGE</c:v>
                </c:pt>
                <c:pt idx="3">
                  <c:v>EMERGENCY</c:v>
                </c:pt>
                <c:pt idx="4">
                  <c:v>INFORMATIONAL</c:v>
                </c:pt>
                <c:pt idx="5">
                  <c:v>MODIFY</c:v>
                </c:pt>
                <c:pt idx="6">
                  <c:v>NORMAL</c:v>
                </c:pt>
                <c:pt idx="7">
                  <c:v>PLANNING</c:v>
                </c:pt>
                <c:pt idx="8">
                  <c:v>RESPOT</c:v>
                </c:pt>
                <c:pt idx="9">
                  <c:v>UPDATE</c:v>
                </c:pt>
                <c:pt idx="10">
                  <c:v>VERIFICATION</c:v>
                </c:pt>
              </c:strCache>
            </c:strRef>
          </c:cat>
          <c:val>
            <c:numRef>
              <c:f>'[Ticket Volume Data Q12022-2023(1).xlsx]4e. Dispatched Tickets by Type2'!$B$44:$B$54</c:f>
              <c:numCache>
                <c:formatCode>#,##0</c:formatCode>
                <c:ptCount val="11"/>
                <c:pt idx="0">
                  <c:v>75</c:v>
                </c:pt>
                <c:pt idx="1">
                  <c:v>572</c:v>
                </c:pt>
                <c:pt idx="2">
                  <c:v>572</c:v>
                </c:pt>
                <c:pt idx="3">
                  <c:v>1214</c:v>
                </c:pt>
                <c:pt idx="4">
                  <c:v>3</c:v>
                </c:pt>
                <c:pt idx="5">
                  <c:v>370</c:v>
                </c:pt>
                <c:pt idx="6">
                  <c:v>51523</c:v>
                </c:pt>
                <c:pt idx="7">
                  <c:v>438</c:v>
                </c:pt>
                <c:pt idx="8">
                  <c:v>438</c:v>
                </c:pt>
                <c:pt idx="9">
                  <c:v>3002</c:v>
                </c:pt>
                <c:pt idx="10">
                  <c:v>576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5008-4F96-9DCD-3EFC4541CD24}"/>
            </c:ext>
          </c:extLst>
        </c:ser>
        <c:ser>
          <c:idx val="3"/>
          <c:order val="1"/>
          <c:tx>
            <c:strRef>
              <c:f>'[Ticket Volume Data Q12022-2023(1).xlsx]4e. Dispatched Tickets by Type2'!$C$43</c:f>
              <c:strCache>
                <c:ptCount val="1"/>
                <c:pt idx="0">
                  <c:v>% of Volume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A-5008-4F96-9DCD-3EFC4541CD2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C-5008-4F96-9DCD-3EFC4541CD24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E-5008-4F96-9DCD-3EFC4541CD24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0-5008-4F96-9DCD-3EFC4541CD24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2-5008-4F96-9DCD-3EFC4541CD24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4-5008-4F96-9DCD-3EFC4541CD24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6-5008-4F96-9DCD-3EFC4541CD24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8-5008-4F96-9DCD-3EFC4541CD24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A-5008-4F96-9DCD-3EFC4541CD24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C-5008-4F96-9DCD-3EFC4541CD24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E-5008-4F96-9DCD-3EFC4541CD24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0-5008-4F96-9DCD-3EFC4541CD24}"/>
              </c:ext>
            </c:extLst>
          </c:dPt>
          <c:cat>
            <c:strRef>
              <c:f>'[Ticket Volume Data Q12022-2023(1).xlsx]4e. Dispatched Tickets by Type2'!$A$44:$A$54</c:f>
              <c:strCache>
                <c:ptCount val="11"/>
                <c:pt idx="0">
                  <c:v>APPOINTMENT</c:v>
                </c:pt>
                <c:pt idx="1">
                  <c:v>CANCELLATION</c:v>
                </c:pt>
                <c:pt idx="2">
                  <c:v>DAMAGE</c:v>
                </c:pt>
                <c:pt idx="3">
                  <c:v>EMERGENCY</c:v>
                </c:pt>
                <c:pt idx="4">
                  <c:v>INFORMATIONAL</c:v>
                </c:pt>
                <c:pt idx="5">
                  <c:v>MODIFY</c:v>
                </c:pt>
                <c:pt idx="6">
                  <c:v>NORMAL</c:v>
                </c:pt>
                <c:pt idx="7">
                  <c:v>PLANNING</c:v>
                </c:pt>
                <c:pt idx="8">
                  <c:v>RESPOT</c:v>
                </c:pt>
                <c:pt idx="9">
                  <c:v>UPDATE</c:v>
                </c:pt>
                <c:pt idx="10">
                  <c:v>VERIFICATION</c:v>
                </c:pt>
              </c:strCache>
            </c:strRef>
          </c:cat>
          <c:val>
            <c:numRef>
              <c:f>'[Ticket Volume Data Q12022-2023(1).xlsx]4e. Dispatched Tickets by Type2'!$C$44:$C$54</c:f>
              <c:numCache>
                <c:formatCode>0.00%</c:formatCode>
                <c:ptCount val="11"/>
                <c:pt idx="0">
                  <c:v>1.275879080686593E-3</c:v>
                </c:pt>
                <c:pt idx="1">
                  <c:v>9.7307044553697503E-3</c:v>
                </c:pt>
                <c:pt idx="2">
                  <c:v>9.7307044553697503E-3</c:v>
                </c:pt>
                <c:pt idx="3">
                  <c:v>2.0652229386046987E-2</c:v>
                </c:pt>
                <c:pt idx="4">
                  <c:v>5.1035163227463719E-5</c:v>
                </c:pt>
                <c:pt idx="5">
                  <c:v>6.2943367980538593E-3</c:v>
                </c:pt>
                <c:pt idx="6">
                  <c:v>0.87649490498953775</c:v>
                </c:pt>
                <c:pt idx="7">
                  <c:v>7.4511338312097039E-3</c:v>
                </c:pt>
                <c:pt idx="8">
                  <c:v>7.4511338312097039E-3</c:v>
                </c:pt>
                <c:pt idx="9">
                  <c:v>5.1069186669615366E-2</c:v>
                </c:pt>
                <c:pt idx="10">
                  <c:v>9.7987513396730341E-3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1-5008-4F96-9DCD-3EFC4541CD24}"/>
            </c:ext>
          </c:extLst>
        </c:ser>
        <c:ser>
          <c:idx val="0"/>
          <c:order val="2"/>
          <c:tx>
            <c:strRef>
              <c:f>'[Ticket Volume Data Q12022-2023(1).xlsx]4e. Dispatched Tickets by Type2'!$B$43</c:f>
              <c:strCache>
                <c:ptCount val="1"/>
                <c:pt idx="0">
                  <c:v>Q2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3-5008-4F96-9DCD-3EFC4541CD2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5-5008-4F96-9DCD-3EFC4541CD24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7-5008-4F96-9DCD-3EFC4541CD24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9-5008-4F96-9DCD-3EFC4541CD24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B-5008-4F96-9DCD-3EFC4541CD24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D-5008-4F96-9DCD-3EFC4541CD24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F-5008-4F96-9DCD-3EFC4541CD24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1-5008-4F96-9DCD-3EFC4541CD24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3-5008-4F96-9DCD-3EFC4541CD24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5-5008-4F96-9DCD-3EFC4541CD24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7-5008-4F96-9DCD-3EFC4541CD24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9-5008-4F96-9DCD-3EFC4541CD2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'[Ticket Volume Data Q12022-2023(1).xlsx]4e. Dispatched Tickets by Type2'!$A$44:$A$54</c:f>
              <c:strCache>
                <c:ptCount val="11"/>
                <c:pt idx="0">
                  <c:v>APPOINTMENT</c:v>
                </c:pt>
                <c:pt idx="1">
                  <c:v>CANCELLATION</c:v>
                </c:pt>
                <c:pt idx="2">
                  <c:v>DAMAGE</c:v>
                </c:pt>
                <c:pt idx="3">
                  <c:v>EMERGENCY</c:v>
                </c:pt>
                <c:pt idx="4">
                  <c:v>INFORMATIONAL</c:v>
                </c:pt>
                <c:pt idx="5">
                  <c:v>MODIFY</c:v>
                </c:pt>
                <c:pt idx="6">
                  <c:v>NORMAL</c:v>
                </c:pt>
                <c:pt idx="7">
                  <c:v>PLANNING</c:v>
                </c:pt>
                <c:pt idx="8">
                  <c:v>RESPOT</c:v>
                </c:pt>
                <c:pt idx="9">
                  <c:v>UPDATE</c:v>
                </c:pt>
                <c:pt idx="10">
                  <c:v>VERIFICATION</c:v>
                </c:pt>
              </c:strCache>
            </c:strRef>
          </c:cat>
          <c:val>
            <c:numRef>
              <c:f>'[Ticket Volume Data Q12022-2023(1).xlsx]4e. Dispatched Tickets by Type2'!$B$44:$B$54</c:f>
              <c:numCache>
                <c:formatCode>#,##0</c:formatCode>
                <c:ptCount val="11"/>
                <c:pt idx="0">
                  <c:v>75</c:v>
                </c:pt>
                <c:pt idx="1">
                  <c:v>572</c:v>
                </c:pt>
                <c:pt idx="2">
                  <c:v>572</c:v>
                </c:pt>
                <c:pt idx="3">
                  <c:v>1214</c:v>
                </c:pt>
                <c:pt idx="4">
                  <c:v>3</c:v>
                </c:pt>
                <c:pt idx="5">
                  <c:v>370</c:v>
                </c:pt>
                <c:pt idx="6">
                  <c:v>51523</c:v>
                </c:pt>
                <c:pt idx="7">
                  <c:v>438</c:v>
                </c:pt>
                <c:pt idx="8">
                  <c:v>438</c:v>
                </c:pt>
                <c:pt idx="9">
                  <c:v>3002</c:v>
                </c:pt>
                <c:pt idx="10">
                  <c:v>576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A-5008-4F96-9DCD-3EFC4541CD24}"/>
            </c:ext>
          </c:extLst>
        </c:ser>
        <c:ser>
          <c:idx val="1"/>
          <c:order val="3"/>
          <c:tx>
            <c:strRef>
              <c:f>'[Ticket Volume Data Q12022-2023(1).xlsx]4e. Dispatched Tickets by Type2'!$C$43</c:f>
              <c:strCache>
                <c:ptCount val="1"/>
                <c:pt idx="0">
                  <c:v>% of Volume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C-5008-4F96-9DCD-3EFC4541CD2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E-5008-4F96-9DCD-3EFC4541CD24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0-5008-4F96-9DCD-3EFC4541CD24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2-5008-4F96-9DCD-3EFC4541CD24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4-5008-4F96-9DCD-3EFC4541CD24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6-5008-4F96-9DCD-3EFC4541CD24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8-5008-4F96-9DCD-3EFC4541CD24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A-5008-4F96-9DCD-3EFC4541CD24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C-5008-4F96-9DCD-3EFC4541CD24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E-5008-4F96-9DCD-3EFC4541CD24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0-5008-4F96-9DCD-3EFC4541CD24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2-5008-4F96-9DCD-3EFC4541CD24}"/>
              </c:ext>
            </c:extLst>
          </c:dPt>
          <c:cat>
            <c:strRef>
              <c:f>'[Ticket Volume Data Q12022-2023(1).xlsx]4e. Dispatched Tickets by Type2'!$A$44:$A$54</c:f>
              <c:strCache>
                <c:ptCount val="11"/>
                <c:pt idx="0">
                  <c:v>APPOINTMENT</c:v>
                </c:pt>
                <c:pt idx="1">
                  <c:v>CANCELLATION</c:v>
                </c:pt>
                <c:pt idx="2">
                  <c:v>DAMAGE</c:v>
                </c:pt>
                <c:pt idx="3">
                  <c:v>EMERGENCY</c:v>
                </c:pt>
                <c:pt idx="4">
                  <c:v>INFORMATIONAL</c:v>
                </c:pt>
                <c:pt idx="5">
                  <c:v>MODIFY</c:v>
                </c:pt>
                <c:pt idx="6">
                  <c:v>NORMAL</c:v>
                </c:pt>
                <c:pt idx="7">
                  <c:v>PLANNING</c:v>
                </c:pt>
                <c:pt idx="8">
                  <c:v>RESPOT</c:v>
                </c:pt>
                <c:pt idx="9">
                  <c:v>UPDATE</c:v>
                </c:pt>
                <c:pt idx="10">
                  <c:v>VERIFICATION</c:v>
                </c:pt>
              </c:strCache>
            </c:strRef>
          </c:cat>
          <c:val>
            <c:numRef>
              <c:f>'[Ticket Volume Data Q12022-2023(1).xlsx]4e. Dispatched Tickets by Type2'!$C$44:$C$54</c:f>
              <c:numCache>
                <c:formatCode>0.00%</c:formatCode>
                <c:ptCount val="11"/>
                <c:pt idx="0">
                  <c:v>1.275879080686593E-3</c:v>
                </c:pt>
                <c:pt idx="1">
                  <c:v>9.7307044553697503E-3</c:v>
                </c:pt>
                <c:pt idx="2">
                  <c:v>9.7307044553697503E-3</c:v>
                </c:pt>
                <c:pt idx="3">
                  <c:v>2.0652229386046987E-2</c:v>
                </c:pt>
                <c:pt idx="4">
                  <c:v>5.1035163227463719E-5</c:v>
                </c:pt>
                <c:pt idx="5">
                  <c:v>6.2943367980538593E-3</c:v>
                </c:pt>
                <c:pt idx="6">
                  <c:v>0.87649490498953775</c:v>
                </c:pt>
                <c:pt idx="7">
                  <c:v>7.4511338312097039E-3</c:v>
                </c:pt>
                <c:pt idx="8">
                  <c:v>7.4511338312097039E-3</c:v>
                </c:pt>
                <c:pt idx="9">
                  <c:v>5.1069186669615366E-2</c:v>
                </c:pt>
                <c:pt idx="10">
                  <c:v>9.7987513396730341E-3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63-5008-4F96-9DCD-3EFC4541CD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9525" cap="flat" cmpd="sng" algn="ctr">
              <a:solidFill>
                <a:schemeClr val="lt1">
                  <a:lumMod val="95000"/>
                  <a:alpha val="54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baseline="0">
                <a:solidFill>
                  <a:schemeClr val="bg1"/>
                </a:solidFill>
              </a:rPr>
              <a:t>2023 Tickets by Type</a:t>
            </a:r>
            <a:endParaRPr lang="en-US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8710520984111271E-2"/>
          <c:y val="0.1384175187821757"/>
          <c:w val="0.84257895803177751"/>
          <c:h val="0.70404001926839355"/>
        </c:manualLayout>
      </c:layout>
      <c:ofPieChart>
        <c:ofPieType val="pie"/>
        <c:varyColors val="1"/>
        <c:ser>
          <c:idx val="2"/>
          <c:order val="0"/>
          <c:tx>
            <c:strRef>
              <c:f>'[Ticket Volume Data Q12022-2023(1).xlsx]4e. Dispatched Tickets by Type2'!$Q$43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F46-4365-B15E-049B092EC56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F46-4365-B15E-049B092EC56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F46-4365-B15E-049B092EC56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F46-4365-B15E-049B092EC566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F46-4365-B15E-049B092EC566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AF46-4365-B15E-049B092EC566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AF46-4365-B15E-049B092EC566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AF46-4365-B15E-049B092EC566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AF46-4365-B15E-049B092EC566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AF46-4365-B15E-049B092EC566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AF46-4365-B15E-049B092EC566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AF46-4365-B15E-049B092EC56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'[Ticket Volume Data Q12022-2023(1).xlsx]4e. Dispatched Tickets by Type2'!$P$44:$P$54</c:f>
              <c:strCache>
                <c:ptCount val="11"/>
                <c:pt idx="0">
                  <c:v>APPOINTMENT</c:v>
                </c:pt>
                <c:pt idx="1">
                  <c:v>CANCELLATION</c:v>
                </c:pt>
                <c:pt idx="2">
                  <c:v>DAMAGE</c:v>
                </c:pt>
                <c:pt idx="3">
                  <c:v>EMERGENCY</c:v>
                </c:pt>
                <c:pt idx="4">
                  <c:v>INFORMATIONAL</c:v>
                </c:pt>
                <c:pt idx="5">
                  <c:v>MODIFY</c:v>
                </c:pt>
                <c:pt idx="6">
                  <c:v>NORMAL</c:v>
                </c:pt>
                <c:pt idx="7">
                  <c:v>PLANNING</c:v>
                </c:pt>
                <c:pt idx="8">
                  <c:v>RESPOT</c:v>
                </c:pt>
                <c:pt idx="9">
                  <c:v>UPDATE</c:v>
                </c:pt>
                <c:pt idx="10">
                  <c:v>VERIFICATION</c:v>
                </c:pt>
              </c:strCache>
            </c:strRef>
          </c:cat>
          <c:val>
            <c:numRef>
              <c:f>'[Ticket Volume Data Q12022-2023(1).xlsx]4e. Dispatched Tickets by Type2'!$Q$44:$Q$54</c:f>
              <c:numCache>
                <c:formatCode>#,##0</c:formatCode>
                <c:ptCount val="11"/>
                <c:pt idx="0">
                  <c:v>114</c:v>
                </c:pt>
                <c:pt idx="1">
                  <c:v>702</c:v>
                </c:pt>
                <c:pt idx="2">
                  <c:v>698</c:v>
                </c:pt>
                <c:pt idx="3">
                  <c:v>2029</c:v>
                </c:pt>
                <c:pt idx="4">
                  <c:v>9</c:v>
                </c:pt>
                <c:pt idx="5">
                  <c:v>472</c:v>
                </c:pt>
                <c:pt idx="6">
                  <c:v>58850</c:v>
                </c:pt>
                <c:pt idx="7">
                  <c:v>700</c:v>
                </c:pt>
                <c:pt idx="8">
                  <c:v>1888</c:v>
                </c:pt>
                <c:pt idx="9">
                  <c:v>3941</c:v>
                </c:pt>
                <c:pt idx="10">
                  <c:v>712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AF46-4365-B15E-049B092EC566}"/>
            </c:ext>
          </c:extLst>
        </c:ser>
        <c:ser>
          <c:idx val="3"/>
          <c:order val="1"/>
          <c:tx>
            <c:strRef>
              <c:f>'[Ticket Volume Data Q12022-2023(1).xlsx]4e. Dispatched Tickets by Type2'!$C$43</c:f>
              <c:strCache>
                <c:ptCount val="1"/>
                <c:pt idx="0">
                  <c:v>% of Volume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A-AF46-4365-B15E-049B092EC56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C-AF46-4365-B15E-049B092EC56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E-AF46-4365-B15E-049B092EC56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0-AF46-4365-B15E-049B092EC566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2-AF46-4365-B15E-049B092EC566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4-AF46-4365-B15E-049B092EC566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6-AF46-4365-B15E-049B092EC566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8-AF46-4365-B15E-049B092EC566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A-AF46-4365-B15E-049B092EC566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C-AF46-4365-B15E-049B092EC566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E-AF46-4365-B15E-049B092EC566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0-AF46-4365-B15E-049B092EC566}"/>
              </c:ext>
            </c:extLst>
          </c:dPt>
          <c:cat>
            <c:strRef>
              <c:f>'[Ticket Volume Data Q12022-2023(1).xlsx]4e. Dispatched Tickets by Type2'!$P$44:$P$54</c:f>
              <c:strCache>
                <c:ptCount val="11"/>
                <c:pt idx="0">
                  <c:v>APPOINTMENT</c:v>
                </c:pt>
                <c:pt idx="1">
                  <c:v>CANCELLATION</c:v>
                </c:pt>
                <c:pt idx="2">
                  <c:v>DAMAGE</c:v>
                </c:pt>
                <c:pt idx="3">
                  <c:v>EMERGENCY</c:v>
                </c:pt>
                <c:pt idx="4">
                  <c:v>INFORMATIONAL</c:v>
                </c:pt>
                <c:pt idx="5">
                  <c:v>MODIFY</c:v>
                </c:pt>
                <c:pt idx="6">
                  <c:v>NORMAL</c:v>
                </c:pt>
                <c:pt idx="7">
                  <c:v>PLANNING</c:v>
                </c:pt>
                <c:pt idx="8">
                  <c:v>RESPOT</c:v>
                </c:pt>
                <c:pt idx="9">
                  <c:v>UPDATE</c:v>
                </c:pt>
                <c:pt idx="10">
                  <c:v>VERIFICATION</c:v>
                </c:pt>
              </c:strCache>
            </c:strRef>
          </c:cat>
          <c:val>
            <c:numRef>
              <c:f>'[Ticket Volume Data Q12022-2023(1).xlsx]4e. Dispatched Tickets by Type2'!$C$44:$C$54</c:f>
              <c:numCache>
                <c:formatCode>0.00%</c:formatCode>
                <c:ptCount val="11"/>
                <c:pt idx="0">
                  <c:v>1.275879080686593E-3</c:v>
                </c:pt>
                <c:pt idx="1">
                  <c:v>9.7307044553697503E-3</c:v>
                </c:pt>
                <c:pt idx="2">
                  <c:v>9.7307044553697503E-3</c:v>
                </c:pt>
                <c:pt idx="3">
                  <c:v>2.0652229386046987E-2</c:v>
                </c:pt>
                <c:pt idx="4">
                  <c:v>5.1035163227463719E-5</c:v>
                </c:pt>
                <c:pt idx="5">
                  <c:v>6.2943367980538593E-3</c:v>
                </c:pt>
                <c:pt idx="6">
                  <c:v>0.87649490498953775</c:v>
                </c:pt>
                <c:pt idx="7">
                  <c:v>7.4511338312097039E-3</c:v>
                </c:pt>
                <c:pt idx="8">
                  <c:v>7.4511338312097039E-3</c:v>
                </c:pt>
                <c:pt idx="9">
                  <c:v>5.1069186669615366E-2</c:v>
                </c:pt>
                <c:pt idx="10">
                  <c:v>9.7987513396730341E-3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1-AF46-4365-B15E-049B092EC566}"/>
            </c:ext>
          </c:extLst>
        </c:ser>
        <c:ser>
          <c:idx val="0"/>
          <c:order val="2"/>
          <c:tx>
            <c:strRef>
              <c:f>'[Ticket Volume Data Q12022-2023(1).xlsx]4e. Dispatched Tickets by Type2'!$B$43</c:f>
              <c:strCache>
                <c:ptCount val="1"/>
                <c:pt idx="0">
                  <c:v>Q2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3-AF46-4365-B15E-049B092EC56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5-AF46-4365-B15E-049B092EC56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7-AF46-4365-B15E-049B092EC56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9-AF46-4365-B15E-049B092EC566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B-AF46-4365-B15E-049B092EC566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D-AF46-4365-B15E-049B092EC566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F-AF46-4365-B15E-049B092EC566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1-AF46-4365-B15E-049B092EC566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3-AF46-4365-B15E-049B092EC566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5-AF46-4365-B15E-049B092EC566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7-AF46-4365-B15E-049B092EC566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9-AF46-4365-B15E-049B092EC56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'[Ticket Volume Data Q12022-2023(1).xlsx]4e. Dispatched Tickets by Type2'!$P$44:$P$54</c:f>
              <c:strCache>
                <c:ptCount val="11"/>
                <c:pt idx="0">
                  <c:v>APPOINTMENT</c:v>
                </c:pt>
                <c:pt idx="1">
                  <c:v>CANCELLATION</c:v>
                </c:pt>
                <c:pt idx="2">
                  <c:v>DAMAGE</c:v>
                </c:pt>
                <c:pt idx="3">
                  <c:v>EMERGENCY</c:v>
                </c:pt>
                <c:pt idx="4">
                  <c:v>INFORMATIONAL</c:v>
                </c:pt>
                <c:pt idx="5">
                  <c:v>MODIFY</c:v>
                </c:pt>
                <c:pt idx="6">
                  <c:v>NORMAL</c:v>
                </c:pt>
                <c:pt idx="7">
                  <c:v>PLANNING</c:v>
                </c:pt>
                <c:pt idx="8">
                  <c:v>RESPOT</c:v>
                </c:pt>
                <c:pt idx="9">
                  <c:v>UPDATE</c:v>
                </c:pt>
                <c:pt idx="10">
                  <c:v>VERIFICATION</c:v>
                </c:pt>
              </c:strCache>
            </c:strRef>
          </c:cat>
          <c:val>
            <c:numRef>
              <c:f>'[Ticket Volume Data Q12022-2023(1).xlsx]4e. Dispatched Tickets by Type2'!$B$44:$B$54</c:f>
              <c:numCache>
                <c:formatCode>#,##0</c:formatCode>
                <c:ptCount val="11"/>
                <c:pt idx="0">
                  <c:v>75</c:v>
                </c:pt>
                <c:pt idx="1">
                  <c:v>572</c:v>
                </c:pt>
                <c:pt idx="2">
                  <c:v>572</c:v>
                </c:pt>
                <c:pt idx="3">
                  <c:v>1214</c:v>
                </c:pt>
                <c:pt idx="4">
                  <c:v>3</c:v>
                </c:pt>
                <c:pt idx="5">
                  <c:v>370</c:v>
                </c:pt>
                <c:pt idx="6">
                  <c:v>51523</c:v>
                </c:pt>
                <c:pt idx="7">
                  <c:v>438</c:v>
                </c:pt>
                <c:pt idx="8">
                  <c:v>438</c:v>
                </c:pt>
                <c:pt idx="9">
                  <c:v>3002</c:v>
                </c:pt>
                <c:pt idx="10">
                  <c:v>576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A-AF46-4365-B15E-049B092EC566}"/>
            </c:ext>
          </c:extLst>
        </c:ser>
        <c:ser>
          <c:idx val="1"/>
          <c:order val="3"/>
          <c:tx>
            <c:strRef>
              <c:f>'[Ticket Volume Data Q12022-2023(1).xlsx]4e. Dispatched Tickets by Type2'!$C$43</c:f>
              <c:strCache>
                <c:ptCount val="1"/>
                <c:pt idx="0">
                  <c:v>% of Volume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C-AF46-4365-B15E-049B092EC56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E-AF46-4365-B15E-049B092EC56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0-AF46-4365-B15E-049B092EC56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2-AF46-4365-B15E-049B092EC566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4-AF46-4365-B15E-049B092EC566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6-AF46-4365-B15E-049B092EC566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8-AF46-4365-B15E-049B092EC566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A-AF46-4365-B15E-049B092EC566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C-AF46-4365-B15E-049B092EC566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E-AF46-4365-B15E-049B092EC566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0-AF46-4365-B15E-049B092EC566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2-AF46-4365-B15E-049B092EC566}"/>
              </c:ext>
            </c:extLst>
          </c:dPt>
          <c:cat>
            <c:strRef>
              <c:f>'[Ticket Volume Data Q12022-2023(1).xlsx]4e. Dispatched Tickets by Type2'!$P$44:$P$54</c:f>
              <c:strCache>
                <c:ptCount val="11"/>
                <c:pt idx="0">
                  <c:v>APPOINTMENT</c:v>
                </c:pt>
                <c:pt idx="1">
                  <c:v>CANCELLATION</c:v>
                </c:pt>
                <c:pt idx="2">
                  <c:v>DAMAGE</c:v>
                </c:pt>
                <c:pt idx="3">
                  <c:v>EMERGENCY</c:v>
                </c:pt>
                <c:pt idx="4">
                  <c:v>INFORMATIONAL</c:v>
                </c:pt>
                <c:pt idx="5">
                  <c:v>MODIFY</c:v>
                </c:pt>
                <c:pt idx="6">
                  <c:v>NORMAL</c:v>
                </c:pt>
                <c:pt idx="7">
                  <c:v>PLANNING</c:v>
                </c:pt>
                <c:pt idx="8">
                  <c:v>RESPOT</c:v>
                </c:pt>
                <c:pt idx="9">
                  <c:v>UPDATE</c:v>
                </c:pt>
                <c:pt idx="10">
                  <c:v>VERIFICATION</c:v>
                </c:pt>
              </c:strCache>
            </c:strRef>
          </c:cat>
          <c:val>
            <c:numRef>
              <c:f>'[Ticket Volume Data Q12022-2023(1).xlsx]4e. Dispatched Tickets by Type2'!$C$44:$C$54</c:f>
              <c:numCache>
                <c:formatCode>0.00%</c:formatCode>
                <c:ptCount val="11"/>
                <c:pt idx="0">
                  <c:v>1.275879080686593E-3</c:v>
                </c:pt>
                <c:pt idx="1">
                  <c:v>9.7307044553697503E-3</c:v>
                </c:pt>
                <c:pt idx="2">
                  <c:v>9.7307044553697503E-3</c:v>
                </c:pt>
                <c:pt idx="3">
                  <c:v>2.0652229386046987E-2</c:v>
                </c:pt>
                <c:pt idx="4">
                  <c:v>5.1035163227463719E-5</c:v>
                </c:pt>
                <c:pt idx="5">
                  <c:v>6.2943367980538593E-3</c:v>
                </c:pt>
                <c:pt idx="6">
                  <c:v>0.87649490498953775</c:v>
                </c:pt>
                <c:pt idx="7">
                  <c:v>7.4511338312097039E-3</c:v>
                </c:pt>
                <c:pt idx="8">
                  <c:v>7.4511338312097039E-3</c:v>
                </c:pt>
                <c:pt idx="9">
                  <c:v>5.1069186669615366E-2</c:v>
                </c:pt>
                <c:pt idx="10">
                  <c:v>9.7987513396730341E-3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63-AF46-4365-B15E-049B092EC5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9525" cap="flat" cmpd="sng" algn="ctr">
              <a:solidFill>
                <a:schemeClr val="lt1">
                  <a:lumMod val="95000"/>
                  <a:alpha val="54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894982968429835E-2"/>
          <c:y val="7.4181516178666737E-2"/>
          <c:w val="0.9651996535365307"/>
          <c:h val="0.848076079560831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'[Ticket Volume Data Q12022-2023(1).xlsx]4e. Dispatched Tickets by Type1'!$A$3</c:f>
              <c:strCache>
                <c:ptCount val="1"/>
                <c:pt idx="0">
                  <c:v>APPOINTMENT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'[Ticket Volume Data Q12022-2023(1).xlsx]4e. Dispatched Tickets by Type1'!$E$2:$G$2</c:f>
              <c:strCache>
                <c:ptCount val="3"/>
                <c:pt idx="0">
                  <c:v>Apr</c:v>
                </c:pt>
                <c:pt idx="1">
                  <c:v>May</c:v>
                </c:pt>
                <c:pt idx="2">
                  <c:v>Jun</c:v>
                </c:pt>
              </c:strCache>
            </c:strRef>
          </c:cat>
          <c:val>
            <c:numRef>
              <c:f>'[Ticket Volume Data Q12022-2023(1).xlsx]4e. Dispatched Tickets by Type1'!$E$3:$G$3</c:f>
              <c:numCache>
                <c:formatCode>#,##0</c:formatCode>
                <c:ptCount val="3"/>
                <c:pt idx="0">
                  <c:v>21</c:v>
                </c:pt>
                <c:pt idx="1">
                  <c:v>26</c:v>
                </c:pt>
                <c:pt idx="2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9F-42A7-B029-4A37CE8AD719}"/>
            </c:ext>
          </c:extLst>
        </c:ser>
        <c:ser>
          <c:idx val="1"/>
          <c:order val="1"/>
          <c:tx>
            <c:strRef>
              <c:f>'[Ticket Volume Data Q12022-2023(1).xlsx]4e. Dispatched Tickets by Type1'!$A$7</c:f>
              <c:strCache>
                <c:ptCount val="1"/>
                <c:pt idx="0">
                  <c:v>CANCELLATION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'[Ticket Volume Data Q12022-2023(1).xlsx]4e. Dispatched Tickets by Type1'!$E$2:$G$2</c:f>
              <c:strCache>
                <c:ptCount val="3"/>
                <c:pt idx="0">
                  <c:v>Apr</c:v>
                </c:pt>
                <c:pt idx="1">
                  <c:v>May</c:v>
                </c:pt>
                <c:pt idx="2">
                  <c:v>Jun</c:v>
                </c:pt>
              </c:strCache>
            </c:strRef>
          </c:cat>
          <c:val>
            <c:numRef>
              <c:f>'[Ticket Volume Data Q12022-2023(1).xlsx]4e. Dispatched Tickets by Type1'!$E$7:$G$7</c:f>
              <c:numCache>
                <c:formatCode>#,##0</c:formatCode>
                <c:ptCount val="3"/>
                <c:pt idx="0">
                  <c:v>223</c:v>
                </c:pt>
                <c:pt idx="1">
                  <c:v>205</c:v>
                </c:pt>
                <c:pt idx="2">
                  <c:v>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9F-42A7-B029-4A37CE8AD719}"/>
            </c:ext>
          </c:extLst>
        </c:ser>
        <c:ser>
          <c:idx val="3"/>
          <c:order val="2"/>
          <c:tx>
            <c:strRef>
              <c:f>'[Ticket Volume Data Q12022-2023(1).xlsx]4e. Dispatched Tickets by Type1'!$A$8</c:f>
              <c:strCache>
                <c:ptCount val="1"/>
                <c:pt idx="0">
                  <c:v>DAMAGE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'[Ticket Volume Data Q12022-2023(1).xlsx]4e. Dispatched Tickets by Type1'!$E$2:$G$2</c:f>
              <c:strCache>
                <c:ptCount val="3"/>
                <c:pt idx="0">
                  <c:v>Apr</c:v>
                </c:pt>
                <c:pt idx="1">
                  <c:v>May</c:v>
                </c:pt>
                <c:pt idx="2">
                  <c:v>Jun</c:v>
                </c:pt>
              </c:strCache>
            </c:strRef>
          </c:cat>
          <c:val>
            <c:numRef>
              <c:f>'[Ticket Volume Data Q12022-2023(1).xlsx]4e. Dispatched Tickets by Type1'!$E$8:$G$8</c:f>
              <c:numCache>
                <c:formatCode>#,##0</c:formatCode>
                <c:ptCount val="3"/>
                <c:pt idx="0">
                  <c:v>122</c:v>
                </c:pt>
                <c:pt idx="1">
                  <c:v>244</c:v>
                </c:pt>
                <c:pt idx="2">
                  <c:v>206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59F-42A7-B029-4A37CE8AD719}"/>
            </c:ext>
          </c:extLst>
        </c:ser>
        <c:ser>
          <c:idx val="4"/>
          <c:order val="3"/>
          <c:tx>
            <c:strRef>
              <c:f>'[Ticket Volume Data Q12022-2023(1).xlsx]4e. Dispatched Tickets by Type1'!$A$11</c:f>
              <c:strCache>
                <c:ptCount val="1"/>
                <c:pt idx="0">
                  <c:v>EMERGENCY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'[Ticket Volume Data Q12022-2023(1).xlsx]4e. Dispatched Tickets by Type1'!$E$2:$G$2</c:f>
              <c:strCache>
                <c:ptCount val="3"/>
                <c:pt idx="0">
                  <c:v>Apr</c:v>
                </c:pt>
                <c:pt idx="1">
                  <c:v>May</c:v>
                </c:pt>
                <c:pt idx="2">
                  <c:v>Jun</c:v>
                </c:pt>
              </c:strCache>
            </c:strRef>
          </c:cat>
          <c:val>
            <c:numRef>
              <c:f>'[Ticket Volume Data Q12022-2023(1).xlsx]4e. Dispatched Tickets by Type1'!$E$11:$G$11</c:f>
              <c:numCache>
                <c:formatCode>#,##0</c:formatCode>
                <c:ptCount val="3"/>
                <c:pt idx="0">
                  <c:v>435</c:v>
                </c:pt>
                <c:pt idx="1">
                  <c:v>505</c:v>
                </c:pt>
                <c:pt idx="2">
                  <c:v>274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59F-42A7-B029-4A37CE8AD719}"/>
            </c:ext>
          </c:extLst>
        </c:ser>
        <c:ser>
          <c:idx val="5"/>
          <c:order val="4"/>
          <c:tx>
            <c:strRef>
              <c:f>'[Ticket Volume Data Q12022-2023(1).xlsx]4e. Dispatched Tickets by Type1'!$A$12</c:f>
              <c:strCache>
                <c:ptCount val="1"/>
                <c:pt idx="0">
                  <c:v>INFORMATIONAL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'[Ticket Volume Data Q12022-2023(1).xlsx]4e. Dispatched Tickets by Type1'!$E$2:$G$2</c:f>
              <c:strCache>
                <c:ptCount val="3"/>
                <c:pt idx="0">
                  <c:v>Apr</c:v>
                </c:pt>
                <c:pt idx="1">
                  <c:v>May</c:v>
                </c:pt>
                <c:pt idx="2">
                  <c:v>Jun</c:v>
                </c:pt>
              </c:strCache>
            </c:strRef>
          </c:cat>
          <c:val>
            <c:numRef>
              <c:f>'[Ticket Volume Data Q12022-2023(1).xlsx]4e. Dispatched Tickets by Type1'!$E$12:$G$12</c:f>
              <c:numCache>
                <c:formatCode>#,##0</c:formatCode>
                <c:ptCount val="3"/>
                <c:pt idx="0">
                  <c:v>0</c:v>
                </c:pt>
                <c:pt idx="1">
                  <c:v>3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59F-42A7-B029-4A37CE8AD719}"/>
            </c:ext>
          </c:extLst>
        </c:ser>
        <c:ser>
          <c:idx val="6"/>
          <c:order val="5"/>
          <c:tx>
            <c:strRef>
              <c:f>'[Ticket Volume Data Q12022-2023(1).xlsx]4e. Dispatched Tickets by Type1'!$A$13</c:f>
              <c:strCache>
                <c:ptCount val="1"/>
                <c:pt idx="0">
                  <c:v>MODIFY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lumOff val="20000"/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lumMod val="80000"/>
                    <a:lumOff val="20000"/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80000"/>
                    <a:lumOff val="2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'[Ticket Volume Data Q12022-2023(1).xlsx]4e. Dispatched Tickets by Type1'!$E$2:$G$2</c:f>
              <c:strCache>
                <c:ptCount val="3"/>
                <c:pt idx="0">
                  <c:v>Apr</c:v>
                </c:pt>
                <c:pt idx="1">
                  <c:v>May</c:v>
                </c:pt>
                <c:pt idx="2">
                  <c:v>Jun</c:v>
                </c:pt>
              </c:strCache>
            </c:strRef>
          </c:cat>
          <c:val>
            <c:numRef>
              <c:f>'[Ticket Volume Data Q12022-2023(1).xlsx]4e. Dispatched Tickets by Type1'!$E$13:$G$13</c:f>
              <c:numCache>
                <c:formatCode>#,##0</c:formatCode>
                <c:ptCount val="3"/>
                <c:pt idx="0">
                  <c:v>106</c:v>
                </c:pt>
                <c:pt idx="1">
                  <c:v>183</c:v>
                </c:pt>
                <c:pt idx="2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59F-42A7-B029-4A37CE8AD719}"/>
            </c:ext>
          </c:extLst>
        </c:ser>
        <c:ser>
          <c:idx val="7"/>
          <c:order val="6"/>
          <c:tx>
            <c:strRef>
              <c:f>'[Ticket Volume Data Q12022-2023(1).xlsx]4e. Dispatched Tickets by Type1'!$A$16</c:f>
              <c:strCache>
                <c:ptCount val="1"/>
                <c:pt idx="0">
                  <c:v>PLANNING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lumOff val="20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lumMod val="80000"/>
                    <a:lumOff val="20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80000"/>
                    <a:lumOff val="2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'[Ticket Volume Data Q12022-2023(1).xlsx]4e. Dispatched Tickets by Type1'!$E$2:$G$2</c:f>
              <c:strCache>
                <c:ptCount val="3"/>
                <c:pt idx="0">
                  <c:v>Apr</c:v>
                </c:pt>
                <c:pt idx="1">
                  <c:v>May</c:v>
                </c:pt>
                <c:pt idx="2">
                  <c:v>Jun</c:v>
                </c:pt>
              </c:strCache>
            </c:strRef>
          </c:cat>
          <c:val>
            <c:numRef>
              <c:f>'[Ticket Volume Data Q12022-2023(1).xlsx]4e. Dispatched Tickets by Type1'!$E$16:$G$16</c:f>
              <c:numCache>
                <c:formatCode>#,##0</c:formatCode>
                <c:ptCount val="3"/>
                <c:pt idx="0">
                  <c:v>195</c:v>
                </c:pt>
                <c:pt idx="1">
                  <c:v>140</c:v>
                </c:pt>
                <c:pt idx="2">
                  <c:v>103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59F-42A7-B029-4A37CE8AD719}"/>
            </c:ext>
          </c:extLst>
        </c:ser>
        <c:ser>
          <c:idx val="8"/>
          <c:order val="7"/>
          <c:tx>
            <c:strRef>
              <c:f>'[Ticket Volume Data Q12022-2023(1).xlsx]4e. Dispatched Tickets by Type1'!$A$17</c:f>
              <c:strCache>
                <c:ptCount val="1"/>
                <c:pt idx="0">
                  <c:v>RESPOT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lumOff val="20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lumMod val="80000"/>
                    <a:lumOff val="20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80000"/>
                    <a:lumOff val="2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'[Ticket Volume Data Q12022-2023(1).xlsx]4e. Dispatched Tickets by Type1'!$E$2:$G$2</c:f>
              <c:strCache>
                <c:ptCount val="3"/>
                <c:pt idx="0">
                  <c:v>Apr</c:v>
                </c:pt>
                <c:pt idx="1">
                  <c:v>May</c:v>
                </c:pt>
                <c:pt idx="2">
                  <c:v>Jun</c:v>
                </c:pt>
              </c:strCache>
            </c:strRef>
          </c:cat>
          <c:val>
            <c:numRef>
              <c:f>'[Ticket Volume Data Q12022-2023(1).xlsx]4e. Dispatched Tickets by Type1'!$E$17:$G$17</c:f>
              <c:numCache>
                <c:formatCode>#,##0</c:formatCode>
                <c:ptCount val="3"/>
                <c:pt idx="0">
                  <c:v>344</c:v>
                </c:pt>
                <c:pt idx="1">
                  <c:v>628</c:v>
                </c:pt>
                <c:pt idx="2">
                  <c:v>424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59F-42A7-B029-4A37CE8AD719}"/>
            </c:ext>
          </c:extLst>
        </c:ser>
        <c:ser>
          <c:idx val="9"/>
          <c:order val="8"/>
          <c:tx>
            <c:strRef>
              <c:f>'[Ticket Volume Data Q12022-2023(1).xlsx]4e. Dispatched Tickets by Type1'!$A$18</c:f>
              <c:strCache>
                <c:ptCount val="1"/>
                <c:pt idx="0">
                  <c:v>UPDATE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lumMod val="80000"/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8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'[Ticket Volume Data Q12022-2023(1).xlsx]4e. Dispatched Tickets by Type1'!$E$2:$G$2</c:f>
              <c:strCache>
                <c:ptCount val="3"/>
                <c:pt idx="0">
                  <c:v>Apr</c:v>
                </c:pt>
                <c:pt idx="1">
                  <c:v>May</c:v>
                </c:pt>
                <c:pt idx="2">
                  <c:v>Jun</c:v>
                </c:pt>
              </c:strCache>
            </c:strRef>
          </c:cat>
          <c:val>
            <c:numRef>
              <c:f>'[Ticket Volume Data Q12022-2023(1).xlsx]4e. Dispatched Tickets by Type1'!$E$18:$G$18</c:f>
              <c:numCache>
                <c:formatCode>#,##0</c:formatCode>
                <c:ptCount val="3"/>
                <c:pt idx="0">
                  <c:v>575</c:v>
                </c:pt>
                <c:pt idx="1">
                  <c:v>1467</c:v>
                </c:pt>
                <c:pt idx="2">
                  <c:v>960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59F-42A7-B029-4A37CE8AD719}"/>
            </c:ext>
          </c:extLst>
        </c:ser>
        <c:ser>
          <c:idx val="10"/>
          <c:order val="9"/>
          <c:tx>
            <c:strRef>
              <c:f>'[Ticket Volume Data Q12022-2023(1).xlsx]4e. Dispatched Tickets by Type1'!$A$19</c:f>
              <c:strCache>
                <c:ptCount val="1"/>
                <c:pt idx="0">
                  <c:v>VERIFICATION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lumMod val="80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8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'[Ticket Volume Data Q12022-2023(1).xlsx]4e. Dispatched Tickets by Type1'!$E$2:$G$2</c:f>
              <c:strCache>
                <c:ptCount val="3"/>
                <c:pt idx="0">
                  <c:v>Apr</c:v>
                </c:pt>
                <c:pt idx="1">
                  <c:v>May</c:v>
                </c:pt>
                <c:pt idx="2">
                  <c:v>Jun</c:v>
                </c:pt>
              </c:strCache>
            </c:strRef>
          </c:cat>
          <c:val>
            <c:numRef>
              <c:f>'[Ticket Volume Data Q12022-2023(1).xlsx]4e. Dispatched Tickets by Type1'!$E$19:$G$19</c:f>
              <c:numCache>
                <c:formatCode>#,##0</c:formatCode>
                <c:ptCount val="3"/>
                <c:pt idx="0">
                  <c:v>210</c:v>
                </c:pt>
                <c:pt idx="1">
                  <c:v>361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59F-42A7-B029-4A37CE8AD7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86990303"/>
        <c:axId val="1686986975"/>
      </c:barChart>
      <c:lineChart>
        <c:grouping val="standard"/>
        <c:varyColors val="0"/>
        <c:ser>
          <c:idx val="2"/>
          <c:order val="10"/>
          <c:tx>
            <c:strRef>
              <c:f>'[Ticket Volume Data Q12022-2023(1).xlsx]4e. Dispatched Tickets by Type1'!$A$14</c:f>
              <c:strCache>
                <c:ptCount val="1"/>
                <c:pt idx="0">
                  <c:v>NORMAL</c:v>
                </c:pt>
              </c:strCache>
            </c:strRef>
          </c:tx>
          <c:spPr>
            <a:ln w="34925" cap="rnd">
              <a:solidFill>
                <a:schemeClr val="accent2"/>
              </a:solidFill>
              <a:prstDash val="sysDot"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solidFill>
                <a:schemeClr val="accent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2"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'[Ticket Volume Data Q12022-2023(1).xlsx]4e. Dispatched Tickets by Type1'!$K$2:$M$2</c:f>
              <c:strCache>
                <c:ptCount val="3"/>
                <c:pt idx="0">
                  <c:v>Oct</c:v>
                </c:pt>
                <c:pt idx="1">
                  <c:v>Nov</c:v>
                </c:pt>
                <c:pt idx="2">
                  <c:v>Dec</c:v>
                </c:pt>
              </c:strCache>
            </c:strRef>
          </c:cat>
          <c:val>
            <c:numRef>
              <c:f>'[Ticket Volume Data Q12022-2023(1).xlsx]4e. Dispatched Tickets by Type1'!$E$14:$G$14</c:f>
              <c:numCache>
                <c:formatCode>#,##0</c:formatCode>
                <c:ptCount val="3"/>
                <c:pt idx="0">
                  <c:v>15869</c:v>
                </c:pt>
                <c:pt idx="1">
                  <c:v>22494</c:v>
                </c:pt>
                <c:pt idx="2">
                  <c:v>13160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059F-42A7-B029-4A37CE8AD7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78113568"/>
        <c:axId val="1478108992"/>
      </c:lineChart>
      <c:catAx>
        <c:axId val="16869903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6986975"/>
        <c:crosses val="autoZero"/>
        <c:auto val="1"/>
        <c:lblAlgn val="ctr"/>
        <c:lblOffset val="100"/>
        <c:noMultiLvlLbl val="0"/>
      </c:catAx>
      <c:valAx>
        <c:axId val="1686986975"/>
        <c:scaling>
          <c:orientation val="minMax"/>
          <c:max val="1500"/>
          <c:min val="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6990303"/>
        <c:crosses val="autoZero"/>
        <c:crossBetween val="between"/>
        <c:majorUnit val="250"/>
        <c:minorUnit val="250"/>
      </c:valAx>
      <c:valAx>
        <c:axId val="1478108992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8113568"/>
        <c:crosses val="max"/>
        <c:crossBetween val="between"/>
      </c:valAx>
      <c:catAx>
        <c:axId val="14781135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781089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9310947427840131E-2"/>
          <c:y val="0.92202181871511069"/>
          <c:w val="0.84137801675075696"/>
          <c:h val="7.79781812848893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sz="1050" b="1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600">
                <a:solidFill>
                  <a:schemeClr val="bg1"/>
                </a:solidFill>
              </a:rPr>
              <a:t>Q2</a:t>
            </a:r>
            <a:r>
              <a:rPr lang="en-US" sz="1600" baseline="0">
                <a:solidFill>
                  <a:schemeClr val="bg1"/>
                </a:solidFill>
              </a:rPr>
              <a:t> </a:t>
            </a:r>
            <a:r>
              <a:rPr lang="en-US" sz="1600">
                <a:solidFill>
                  <a:schemeClr val="bg1"/>
                </a:solidFill>
              </a:rPr>
              <a:t>Speed of Answer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'[Ticket Volume Data Q12022-2023.xlsx]4f. Speed of Answer'!$A$1</c:f>
              <c:strCache>
                <c:ptCount val="1"/>
                <c:pt idx="0">
                  <c:v>Actual SOA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2972648430362528E-2"/>
                      <c:h val="6.306513815516642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8177-4296-8B09-B95354755D2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754207194688902E-2"/>
                      <c:h val="4.97334218764823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177-4296-8B09-B95354755D20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650320364366218E-2"/>
                      <c:h val="8.253461088448281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177-4296-8B09-B95354755D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'[Ticket Volume Data Q12022-2023.xlsx]4f. Speed of Answer'!$E$1:$G$1</c:f>
              <c:strCache>
                <c:ptCount val="3"/>
                <c:pt idx="0">
                  <c:v>Apr</c:v>
                </c:pt>
                <c:pt idx="1">
                  <c:v>May</c:v>
                </c:pt>
                <c:pt idx="2">
                  <c:v>Jun</c:v>
                </c:pt>
              </c:strCache>
            </c:strRef>
          </c:cat>
          <c:val>
            <c:numRef>
              <c:f>'[Ticket Volume Data Q12022-2023.xlsx]4f. Speed of Answer'!$E$2:$G$2</c:f>
              <c:numCache>
                <c:formatCode>0</c:formatCode>
                <c:ptCount val="3"/>
                <c:pt idx="0">
                  <c:v>44</c:v>
                </c:pt>
                <c:pt idx="1">
                  <c:v>25</c:v>
                </c:pt>
                <c:pt idx="2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177-4296-8B09-B95354755D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64802159"/>
        <c:axId val="1864802991"/>
      </c:barChart>
      <c:lineChart>
        <c:grouping val="standard"/>
        <c:varyColors val="0"/>
        <c:ser>
          <c:idx val="1"/>
          <c:order val="1"/>
          <c:tx>
            <c:strRef>
              <c:f>'[Ticket Volume Data Q12022-2023.xlsx]4f. Speed of Answer'!$A$3</c:f>
              <c:strCache>
                <c:ptCount val="1"/>
                <c:pt idx="0">
                  <c:v>Goal (&lt;45 Seconds)</c:v>
                </c:pt>
              </c:strCache>
            </c:strRef>
          </c:tx>
          <c:spPr>
            <a:ln w="34925" cap="rnd" cmpd="dbl">
              <a:solidFill>
                <a:schemeClr val="accent2"/>
              </a:solidFill>
              <a:prstDash val="lgDash"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'[Ticket Volume Data Q12022-2023.xlsx]4f. Speed of Answer'!$B$1:$M$1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'[Ticket Volume Data Q12022-2023.xlsx]4f. Speed of Answer'!$B$3:$D$3</c:f>
              <c:numCache>
                <c:formatCode>General</c:formatCode>
                <c:ptCount val="3"/>
                <c:pt idx="0">
                  <c:v>45</c:v>
                </c:pt>
                <c:pt idx="1">
                  <c:v>45</c:v>
                </c:pt>
                <c:pt idx="2">
                  <c:v>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77-4296-8B09-B95354755D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19080159"/>
        <c:axId val="1719062687"/>
      </c:lineChart>
      <c:catAx>
        <c:axId val="18648021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4802991"/>
        <c:crosses val="autoZero"/>
        <c:auto val="1"/>
        <c:lblAlgn val="ctr"/>
        <c:lblOffset val="100"/>
        <c:noMultiLvlLbl val="0"/>
      </c:catAx>
      <c:valAx>
        <c:axId val="1864802991"/>
        <c:scaling>
          <c:orientation val="minMax"/>
          <c:max val="5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alpha val="10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4802159"/>
        <c:crosses val="autoZero"/>
        <c:crossBetween val="between"/>
      </c:valAx>
      <c:valAx>
        <c:axId val="1719062687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1719080159"/>
        <c:crosses val="max"/>
        <c:crossBetween val="between"/>
      </c:valAx>
      <c:catAx>
        <c:axId val="171908015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1906268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91010498687664"/>
          <c:y val="0.92708395787875908"/>
          <c:w val="0.70595298749421043"/>
          <c:h val="3.60144772158151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gradFill>
        <a:gsLst>
          <a:gs pos="100000">
            <a:schemeClr val="dk1">
              <a:lumMod val="95000"/>
              <a:lumOff val="5000"/>
            </a:schemeClr>
          </a:gs>
          <a:gs pos="0">
            <a:schemeClr val="dk1">
              <a:lumMod val="75000"/>
              <a:lumOff val="25000"/>
            </a:schemeClr>
          </a:gs>
        </a:gsLst>
        <a:path path="circle">
          <a:fillToRect l="50000" t="50000" r="50000" b="50000"/>
        </a:path>
      </a:gradFill>
      <a:ln w="9525">
        <a:solidFill>
          <a:schemeClr val="dk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gradFill>
        <a:gsLst>
          <a:gs pos="100000">
            <a:schemeClr val="lt1">
              <a:lumMod val="85000"/>
            </a:schemeClr>
          </a:gs>
          <a:gs pos="0">
            <a:schemeClr val="lt1"/>
          </a:gs>
        </a:gsLst>
        <a:path path="circle">
          <a:fillToRect l="50000" t="50000" r="50000" b="50000"/>
        </a:path>
      </a:gradFill>
      <a:ln w="9525" cap="flat" cmpd="sng" algn="ctr">
        <a:solidFill>
          <a:schemeClr val="lt1"/>
        </a:solidFill>
        <a:round/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32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gradFill>
        <a:gsLst>
          <a:gs pos="100000">
            <a:schemeClr val="dk1">
              <a:lumMod val="95000"/>
              <a:lumOff val="5000"/>
            </a:schemeClr>
          </a:gs>
          <a:gs pos="0">
            <a:schemeClr val="dk1">
              <a:lumMod val="75000"/>
              <a:lumOff val="25000"/>
            </a:schemeClr>
          </a:gs>
        </a:gsLst>
        <a:path path="circle">
          <a:fillToRect l="50000" t="50000" r="50000" b="50000"/>
        </a:path>
      </a:gradFill>
      <a:ln w="9525">
        <a:solidFill>
          <a:schemeClr val="dk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gradFill>
        <a:gsLst>
          <a:gs pos="100000">
            <a:schemeClr val="lt1">
              <a:lumMod val="85000"/>
            </a:schemeClr>
          </a:gs>
          <a:gs pos="0">
            <a:schemeClr val="lt1"/>
          </a:gs>
        </a:gsLst>
        <a:path path="circle">
          <a:fillToRect l="50000" t="50000" r="50000" b="50000"/>
        </a:path>
      </a:gradFill>
      <a:ln w="9525" cap="flat" cmpd="sng" algn="ctr">
        <a:solidFill>
          <a:schemeClr val="lt1"/>
        </a:solidFill>
        <a:round/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32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gradFill>
        <a:gsLst>
          <a:gs pos="100000">
            <a:schemeClr val="dk1">
              <a:lumMod val="95000"/>
              <a:lumOff val="5000"/>
            </a:schemeClr>
          </a:gs>
          <a:gs pos="0">
            <a:schemeClr val="dk1">
              <a:lumMod val="75000"/>
              <a:lumOff val="25000"/>
            </a:schemeClr>
          </a:gs>
        </a:gsLst>
        <a:path path="circle">
          <a:fillToRect l="50000" t="50000" r="50000" b="50000"/>
        </a:path>
      </a:gradFill>
      <a:ln w="9525">
        <a:solidFill>
          <a:schemeClr val="dk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gradFill>
        <a:gsLst>
          <a:gs pos="100000">
            <a:schemeClr val="lt1">
              <a:lumMod val="85000"/>
            </a:schemeClr>
          </a:gs>
          <a:gs pos="0">
            <a:schemeClr val="lt1"/>
          </a:gs>
        </a:gsLst>
        <a:path path="circle">
          <a:fillToRect l="50000" t="50000" r="50000" b="50000"/>
        </a:path>
      </a:gradFill>
      <a:ln w="9525" cap="flat" cmpd="sng" algn="ctr">
        <a:solidFill>
          <a:schemeClr val="lt1"/>
        </a:solidFill>
        <a:round/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32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gradFill>
        <a:gsLst>
          <a:gs pos="100000">
            <a:schemeClr val="dk1">
              <a:lumMod val="95000"/>
              <a:lumOff val="5000"/>
            </a:schemeClr>
          </a:gs>
          <a:gs pos="0">
            <a:schemeClr val="dk1">
              <a:lumMod val="75000"/>
              <a:lumOff val="25000"/>
            </a:schemeClr>
          </a:gs>
        </a:gsLst>
        <a:path path="circle">
          <a:fillToRect l="50000" t="50000" r="50000" b="50000"/>
        </a:path>
      </a:gradFill>
      <a:ln w="9525">
        <a:solidFill>
          <a:schemeClr val="dk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gradFill>
        <a:gsLst>
          <a:gs pos="100000">
            <a:schemeClr val="lt1">
              <a:lumMod val="85000"/>
            </a:schemeClr>
          </a:gs>
          <a:gs pos="0">
            <a:schemeClr val="lt1"/>
          </a:gs>
        </a:gsLst>
        <a:path path="circle">
          <a:fillToRect l="50000" t="50000" r="50000" b="50000"/>
        </a:path>
      </a:gradFill>
      <a:ln w="9525" cap="flat" cmpd="sng" algn="ctr">
        <a:solidFill>
          <a:schemeClr val="lt1"/>
        </a:solidFill>
        <a:round/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32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gradFill>
        <a:gsLst>
          <a:gs pos="100000">
            <a:schemeClr val="dk1">
              <a:lumMod val="95000"/>
              <a:lumOff val="5000"/>
            </a:schemeClr>
          </a:gs>
          <a:gs pos="0">
            <a:schemeClr val="dk1">
              <a:lumMod val="75000"/>
              <a:lumOff val="25000"/>
            </a:schemeClr>
          </a:gs>
        </a:gsLst>
        <a:path path="circle">
          <a:fillToRect l="50000" t="50000" r="50000" b="50000"/>
        </a:path>
      </a:gradFill>
      <a:ln w="9525">
        <a:solidFill>
          <a:schemeClr val="dk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gradFill>
        <a:gsLst>
          <a:gs pos="100000">
            <a:schemeClr val="lt1">
              <a:lumMod val="85000"/>
            </a:schemeClr>
          </a:gs>
          <a:gs pos="0">
            <a:schemeClr val="lt1"/>
          </a:gs>
        </a:gsLst>
        <a:path path="circle">
          <a:fillToRect l="50000" t="50000" r="50000" b="50000"/>
        </a:path>
      </a:gradFill>
      <a:ln w="9525" cap="flat" cmpd="sng" algn="ctr">
        <a:solidFill>
          <a:schemeClr val="lt1"/>
        </a:solidFill>
        <a:round/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33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2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gradFill>
        <a:gsLst>
          <a:gs pos="100000">
            <a:schemeClr val="dk1">
              <a:lumMod val="95000"/>
              <a:lumOff val="5000"/>
            </a:schemeClr>
          </a:gs>
          <a:gs pos="0">
            <a:schemeClr val="dk1">
              <a:lumMod val="75000"/>
              <a:lumOff val="25000"/>
            </a:schemeClr>
          </a:gs>
        </a:gsLst>
        <a:path path="circle">
          <a:fillToRect l="50000" t="50000" r="50000" b="50000"/>
        </a:path>
      </a:gradFill>
      <a:ln w="9525">
        <a:solidFill>
          <a:schemeClr val="dk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gradFill>
        <a:gsLst>
          <a:gs pos="100000">
            <a:schemeClr val="lt1">
              <a:lumMod val="85000"/>
            </a:schemeClr>
          </a:gs>
          <a:gs pos="0">
            <a:schemeClr val="lt1"/>
          </a:gs>
        </a:gsLst>
        <a:path path="circle">
          <a:fillToRect l="50000" t="50000" r="50000" b="50000"/>
        </a:path>
      </a:gradFill>
      <a:ln w="9525" cap="flat" cmpd="sng" algn="ctr">
        <a:solidFill>
          <a:schemeClr val="lt1"/>
        </a:solidFill>
        <a:round/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2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gradFill>
        <a:gsLst>
          <a:gs pos="100000">
            <a:schemeClr val="dk1">
              <a:lumMod val="95000"/>
              <a:lumOff val="5000"/>
            </a:schemeClr>
          </a:gs>
          <a:gs pos="0">
            <a:schemeClr val="dk1">
              <a:lumMod val="75000"/>
              <a:lumOff val="25000"/>
            </a:schemeClr>
          </a:gs>
        </a:gsLst>
        <a:path path="circle">
          <a:fillToRect l="50000" t="50000" r="50000" b="50000"/>
        </a:path>
      </a:gradFill>
      <a:ln w="9525">
        <a:solidFill>
          <a:schemeClr val="dk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gradFill>
        <a:gsLst>
          <a:gs pos="100000">
            <a:schemeClr val="lt1">
              <a:lumMod val="85000"/>
            </a:schemeClr>
          </a:gs>
          <a:gs pos="0">
            <a:schemeClr val="lt1"/>
          </a:gs>
        </a:gsLst>
        <a:path path="circle">
          <a:fillToRect l="50000" t="50000" r="50000" b="50000"/>
        </a:path>
      </a:gradFill>
      <a:ln w="9525" cap="flat" cmpd="sng" algn="ctr">
        <a:solidFill>
          <a:schemeClr val="lt1"/>
        </a:solidFill>
        <a:round/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2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gradFill>
        <a:gsLst>
          <a:gs pos="100000">
            <a:schemeClr val="dk1">
              <a:lumMod val="95000"/>
              <a:lumOff val="5000"/>
            </a:schemeClr>
          </a:gs>
          <a:gs pos="0">
            <a:schemeClr val="dk1">
              <a:lumMod val="75000"/>
              <a:lumOff val="25000"/>
            </a:schemeClr>
          </a:gs>
        </a:gsLst>
        <a:path path="circle">
          <a:fillToRect l="50000" t="50000" r="50000" b="50000"/>
        </a:path>
      </a:gradFill>
      <a:ln w="9525">
        <a:solidFill>
          <a:schemeClr val="dk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gradFill>
        <a:gsLst>
          <a:gs pos="100000">
            <a:schemeClr val="lt1">
              <a:lumMod val="85000"/>
            </a:schemeClr>
          </a:gs>
          <a:gs pos="0">
            <a:schemeClr val="lt1"/>
          </a:gs>
        </a:gsLst>
        <a:path path="circle">
          <a:fillToRect l="50000" t="50000" r="50000" b="50000"/>
        </a:path>
      </a:gradFill>
      <a:ln w="9525" cap="flat" cmpd="sng" algn="ctr">
        <a:solidFill>
          <a:schemeClr val="lt1"/>
        </a:solidFill>
        <a:round/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3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3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2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gradFill>
        <a:gsLst>
          <a:gs pos="100000">
            <a:schemeClr val="dk1">
              <a:lumMod val="95000"/>
              <a:lumOff val="5000"/>
            </a:schemeClr>
          </a:gs>
          <a:gs pos="0">
            <a:schemeClr val="dk1">
              <a:lumMod val="75000"/>
              <a:lumOff val="25000"/>
            </a:schemeClr>
          </a:gs>
        </a:gsLst>
        <a:path path="circle">
          <a:fillToRect l="50000" t="50000" r="50000" b="50000"/>
        </a:path>
      </a:gradFill>
      <a:ln w="9525">
        <a:solidFill>
          <a:schemeClr val="dk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gradFill>
        <a:gsLst>
          <a:gs pos="100000">
            <a:schemeClr val="lt1">
              <a:lumMod val="85000"/>
            </a:schemeClr>
          </a:gs>
          <a:gs pos="0">
            <a:schemeClr val="lt1"/>
          </a:gs>
        </a:gsLst>
        <a:path path="circle">
          <a:fillToRect l="50000" t="50000" r="50000" b="50000"/>
        </a:path>
      </a:gradFill>
      <a:ln w="9525" cap="flat" cmpd="sng" algn="ctr">
        <a:solidFill>
          <a:schemeClr val="lt1"/>
        </a:solidFill>
        <a:round/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B5F6E1-FB9F-4DC2-A2AD-84D5EDDE06B5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550666-81EB-42AB-B824-66CCEA113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08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550666-81EB-42AB-B824-66CCEA1130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09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550666-81EB-42AB-B824-66CCEA1130A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0065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There was a reduction in the  number of occurrences in April and MTD so far. There was increase in May, but it may be contributed to the peak season ramping up.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550666-81EB-42AB-B824-66CCEA1130A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609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what we like to see. There was a reduction for all months in Q2 compared to Q2 last year. </a:t>
            </a:r>
          </a:p>
          <a:p>
            <a:endParaRPr lang="en-US" dirty="0"/>
          </a:p>
          <a:p>
            <a:r>
              <a:rPr lang="en-US" dirty="0"/>
              <a:t>0.15% of total volume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550666-81EB-42AB-B824-66CCEA1130A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02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550666-81EB-42AB-B824-66CCEA1130A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66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550666-81EB-42AB-B824-66CCEA1130A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493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550666-81EB-42AB-B824-66CCEA1130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504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550666-81EB-42AB-B824-66CCEA1130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120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550666-81EB-42AB-B824-66CCEA1130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492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550666-81EB-42AB-B824-66CCEA1130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79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550666-81EB-42AB-B824-66CCEA1130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52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550666-81EB-42AB-B824-66CCEA1130A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973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550666-81EB-42AB-B824-66CCEA1130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61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550666-81EB-42AB-B824-66CCEA1130A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3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95CE8-FE98-884D-9A3B-0D9D3CBAB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4736" y="3380678"/>
            <a:ext cx="8398764" cy="1006475"/>
          </a:xfrm>
        </p:spPr>
        <p:txBody>
          <a:bodyPr anchor="b">
            <a:normAutofit/>
          </a:bodyPr>
          <a:lstStyle>
            <a:lvl1pPr algn="ctr">
              <a:defRPr sz="4800" baseline="0">
                <a:solidFill>
                  <a:srgbClr val="463928"/>
                </a:solidFill>
                <a:latin typeface="Bree Serif" panose="02000503040000020004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C5E924-1691-3D44-A62A-17A631B18D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736" y="4387153"/>
            <a:ext cx="8398764" cy="1655762"/>
          </a:xfrm>
        </p:spPr>
        <p:txBody>
          <a:bodyPr/>
          <a:lstStyle>
            <a:lvl1pPr marL="0" indent="0" algn="l">
              <a:buNone/>
              <a:defRPr sz="2400" b="1" baseline="0">
                <a:solidFill>
                  <a:srgbClr val="37887F"/>
                </a:solidFill>
                <a:latin typeface="Gilroy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1CCC6-72EF-8641-9571-F9654A856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7887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9DDD0-6BEE-6D40-A3BC-3C1CEDCC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9D281-A825-364D-8EC1-9375C3892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43865-AFE6-F743-AC5D-2D7BC42D9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015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alphaModFix amt="10000"/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34DCD-B15A-4B4A-981F-FCF8B7805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094" y="365125"/>
            <a:ext cx="9665705" cy="1325563"/>
          </a:xfrm>
        </p:spPr>
        <p:txBody>
          <a:bodyPr/>
          <a:lstStyle>
            <a:lvl1pPr algn="ctr">
              <a:defRPr>
                <a:solidFill>
                  <a:srgbClr val="453828"/>
                </a:solidFill>
                <a:latin typeface="Bree Serif" panose="02000503040000020004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13306D-3DED-FD4B-9B0C-0711075D3B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88094" y="1825625"/>
            <a:ext cx="9665706" cy="39746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BC60F-F4A4-8142-9B48-FB076342B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855F2-84E6-DE43-B778-C16711387344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0D39C-30DA-1842-8CE8-8BE83CD73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2435F-C5D5-BF40-9624-A7974E51D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43865-AFE6-F743-AC5D-2D7BC42D98B7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F5B2F76-B5F1-9247-A051-672AAD1F30D4}"/>
              </a:ext>
            </a:extLst>
          </p:cNvPr>
          <p:cNvGrpSpPr/>
          <p:nvPr userDrawn="1"/>
        </p:nvGrpSpPr>
        <p:grpSpPr>
          <a:xfrm>
            <a:off x="-106597" y="-44450"/>
            <a:ext cx="11931877" cy="12362690"/>
            <a:chOff x="-52006" y="170156"/>
            <a:chExt cx="11931877" cy="1236269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6E373B8-0EEC-D541-9539-B8DA40B15201}"/>
                </a:ext>
              </a:extLst>
            </p:cNvPr>
            <p:cNvSpPr/>
            <p:nvPr/>
          </p:nvSpPr>
          <p:spPr>
            <a:xfrm rot="5400000">
              <a:off x="-5457445" y="5575595"/>
              <a:ext cx="12362690" cy="1551812"/>
            </a:xfrm>
            <a:prstGeom prst="rect">
              <a:avLst/>
            </a:prstGeom>
            <a:solidFill>
              <a:srgbClr val="3788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15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BAB55BD5-0228-2E4D-A73B-3ECDC94DD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-304322" y="5545697"/>
              <a:ext cx="2130297" cy="650472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90B81AD-157B-6845-8B8B-DC2911D45230}"/>
                </a:ext>
              </a:extLst>
            </p:cNvPr>
            <p:cNvCxnSpPr>
              <a:cxnSpLocks/>
            </p:cNvCxnSpPr>
            <p:nvPr/>
          </p:nvCxnSpPr>
          <p:spPr>
            <a:xfrm>
              <a:off x="11651271" y="170156"/>
              <a:ext cx="0" cy="6902450"/>
            </a:xfrm>
            <a:prstGeom prst="line">
              <a:avLst/>
            </a:prstGeom>
            <a:ln w="63500">
              <a:solidFill>
                <a:srgbClr val="3071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F9DED49-3BC2-9C47-90E1-553861A324AC}"/>
                </a:ext>
              </a:extLst>
            </p:cNvPr>
            <p:cNvCxnSpPr>
              <a:cxnSpLocks/>
            </p:cNvCxnSpPr>
            <p:nvPr/>
          </p:nvCxnSpPr>
          <p:spPr>
            <a:xfrm>
              <a:off x="11760200" y="170156"/>
              <a:ext cx="0" cy="6902450"/>
            </a:xfrm>
            <a:prstGeom prst="line">
              <a:avLst/>
            </a:prstGeom>
            <a:ln w="63500">
              <a:solidFill>
                <a:srgbClr val="3071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66685DF-905D-AB4E-B8AB-65F77853314F}"/>
                </a:ext>
              </a:extLst>
            </p:cNvPr>
            <p:cNvCxnSpPr>
              <a:cxnSpLocks/>
            </p:cNvCxnSpPr>
            <p:nvPr/>
          </p:nvCxnSpPr>
          <p:spPr>
            <a:xfrm>
              <a:off x="11879871" y="170156"/>
              <a:ext cx="0" cy="6902450"/>
            </a:xfrm>
            <a:prstGeom prst="line">
              <a:avLst/>
            </a:prstGeom>
            <a:ln w="63500">
              <a:solidFill>
                <a:srgbClr val="3071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47998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alphaModFix amt="10000"/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7A36E9-FE8A-2A4E-9C50-E0FBABDAB5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353282"/>
          </a:xfrm>
        </p:spPr>
        <p:txBody>
          <a:bodyPr vert="eaVert"/>
          <a:lstStyle>
            <a:lvl1pPr algn="ctr">
              <a:defRPr>
                <a:solidFill>
                  <a:srgbClr val="453828"/>
                </a:solidFill>
                <a:latin typeface="Bree Serif" panose="02000503040000020004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9333BE-BDE2-8F4A-91C9-A3880CB2BC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08734" y="365125"/>
            <a:ext cx="6963766" cy="53532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C8E03-DDE9-6E42-B39B-5C98B6371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855F2-84E6-DE43-B778-C16711387344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7BBAA-71B0-FF4E-B075-36F209950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DA04A-5CA2-E342-840A-3213132F9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43865-AFE6-F743-AC5D-2D7BC42D98B7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76E24CD-660D-614E-A904-27C8CCE59B6C}"/>
              </a:ext>
            </a:extLst>
          </p:cNvPr>
          <p:cNvGrpSpPr/>
          <p:nvPr userDrawn="1"/>
        </p:nvGrpSpPr>
        <p:grpSpPr>
          <a:xfrm>
            <a:off x="-106597" y="-44450"/>
            <a:ext cx="11931877" cy="12362690"/>
            <a:chOff x="-52006" y="170156"/>
            <a:chExt cx="11931877" cy="1236269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6B472A-DDA7-6E44-9BCF-DC1BA465B644}"/>
                </a:ext>
              </a:extLst>
            </p:cNvPr>
            <p:cNvSpPr/>
            <p:nvPr/>
          </p:nvSpPr>
          <p:spPr>
            <a:xfrm rot="5400000">
              <a:off x="-5457445" y="5575595"/>
              <a:ext cx="12362690" cy="1551812"/>
            </a:xfrm>
            <a:prstGeom prst="rect">
              <a:avLst/>
            </a:prstGeom>
            <a:solidFill>
              <a:srgbClr val="3788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B8253E01-5DCC-B042-9433-1C03F3BE4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-304322" y="5545697"/>
              <a:ext cx="2130297" cy="650472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6F36037-D0A4-1441-861B-45A45D5AF428}"/>
                </a:ext>
              </a:extLst>
            </p:cNvPr>
            <p:cNvCxnSpPr>
              <a:cxnSpLocks/>
            </p:cNvCxnSpPr>
            <p:nvPr/>
          </p:nvCxnSpPr>
          <p:spPr>
            <a:xfrm>
              <a:off x="11651271" y="170156"/>
              <a:ext cx="0" cy="6902450"/>
            </a:xfrm>
            <a:prstGeom prst="line">
              <a:avLst/>
            </a:prstGeom>
            <a:ln w="63500">
              <a:solidFill>
                <a:srgbClr val="3071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7C1E418-B441-0D41-AFA7-25D96AD8B2A8}"/>
                </a:ext>
              </a:extLst>
            </p:cNvPr>
            <p:cNvCxnSpPr>
              <a:cxnSpLocks/>
            </p:cNvCxnSpPr>
            <p:nvPr/>
          </p:nvCxnSpPr>
          <p:spPr>
            <a:xfrm>
              <a:off x="11760200" y="170156"/>
              <a:ext cx="0" cy="6902450"/>
            </a:xfrm>
            <a:prstGeom prst="line">
              <a:avLst/>
            </a:prstGeom>
            <a:ln w="63500">
              <a:solidFill>
                <a:srgbClr val="3071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98CB613-AEC7-A645-AA53-6C665019E931}"/>
                </a:ext>
              </a:extLst>
            </p:cNvPr>
            <p:cNvCxnSpPr>
              <a:cxnSpLocks/>
            </p:cNvCxnSpPr>
            <p:nvPr/>
          </p:nvCxnSpPr>
          <p:spPr>
            <a:xfrm>
              <a:off x="11879871" y="170156"/>
              <a:ext cx="0" cy="6902450"/>
            </a:xfrm>
            <a:prstGeom prst="line">
              <a:avLst/>
            </a:prstGeom>
            <a:ln w="63500">
              <a:solidFill>
                <a:srgbClr val="3071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50465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alphaModFix amt="10000"/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755D6-88FA-6342-8B8E-507B599D2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315" y="1588202"/>
            <a:ext cx="8470900" cy="1325563"/>
          </a:xfrm>
        </p:spPr>
        <p:txBody>
          <a:bodyPr/>
          <a:lstStyle>
            <a:lvl1pPr algn="ctr">
              <a:defRPr>
                <a:solidFill>
                  <a:srgbClr val="453828"/>
                </a:solidFill>
                <a:latin typeface="Bree Serif" panose="02000503040000020004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946B8-D51D-8C4C-8C6D-6A27F1B30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315" y="2685348"/>
            <a:ext cx="8470900" cy="29273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522170-A00D-BC46-B78F-5C291CE8D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7887F"/>
                </a:solidFill>
              </a:defRPr>
            </a:lvl1pPr>
          </a:lstStyle>
          <a:p>
            <a:r>
              <a:rPr lang="en-US" dirty="0"/>
              <a:t>2001©Texas811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B15D3F-077D-224F-8FF2-E6B0507D4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7F632-DFB6-4F4A-B3DC-83412784A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43865-AFE6-F743-AC5D-2D7BC42D98B7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0BF7E84-36D2-654E-A32F-FC25EC4BF6B5}"/>
              </a:ext>
            </a:extLst>
          </p:cNvPr>
          <p:cNvGrpSpPr/>
          <p:nvPr userDrawn="1"/>
        </p:nvGrpSpPr>
        <p:grpSpPr>
          <a:xfrm>
            <a:off x="-85345" y="-398585"/>
            <a:ext cx="12362690" cy="7863712"/>
            <a:chOff x="-85345" y="-224922"/>
            <a:chExt cx="12362690" cy="786371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2FA6B6C-66E5-EB48-BFB4-2EEE52C37B84}"/>
                </a:ext>
              </a:extLst>
            </p:cNvPr>
            <p:cNvSpPr/>
            <p:nvPr/>
          </p:nvSpPr>
          <p:spPr>
            <a:xfrm>
              <a:off x="-85345" y="6086978"/>
              <a:ext cx="12362690" cy="1551812"/>
            </a:xfrm>
            <a:prstGeom prst="rect">
              <a:avLst/>
            </a:prstGeom>
            <a:solidFill>
              <a:srgbClr val="3788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98F311C3-D7F8-1B48-924E-EE0B0A525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26751" y="6239680"/>
              <a:ext cx="2130297" cy="650472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7F887C0-5406-D040-9324-05A2A3672111}"/>
                </a:ext>
              </a:extLst>
            </p:cNvPr>
            <p:cNvCxnSpPr>
              <a:cxnSpLocks/>
            </p:cNvCxnSpPr>
            <p:nvPr/>
          </p:nvCxnSpPr>
          <p:spPr>
            <a:xfrm>
              <a:off x="11848119" y="-224922"/>
              <a:ext cx="0" cy="6311900"/>
            </a:xfrm>
            <a:prstGeom prst="line">
              <a:avLst/>
            </a:prstGeom>
            <a:ln w="63500">
              <a:solidFill>
                <a:srgbClr val="3071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337B592-71E8-A24D-88B9-72A79C604425}"/>
                </a:ext>
              </a:extLst>
            </p:cNvPr>
            <p:cNvCxnSpPr>
              <a:cxnSpLocks/>
            </p:cNvCxnSpPr>
            <p:nvPr/>
          </p:nvCxnSpPr>
          <p:spPr>
            <a:xfrm>
              <a:off x="11957048" y="-224922"/>
              <a:ext cx="5371" cy="6311900"/>
            </a:xfrm>
            <a:prstGeom prst="line">
              <a:avLst/>
            </a:prstGeom>
            <a:ln w="63500">
              <a:solidFill>
                <a:srgbClr val="3071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4A1BE63-EF22-4D42-BD7F-996E59A86AD4}"/>
                </a:ext>
              </a:extLst>
            </p:cNvPr>
            <p:cNvCxnSpPr>
              <a:cxnSpLocks/>
            </p:cNvCxnSpPr>
            <p:nvPr/>
          </p:nvCxnSpPr>
          <p:spPr>
            <a:xfrm>
              <a:off x="12076719" y="-224922"/>
              <a:ext cx="0" cy="6311900"/>
            </a:xfrm>
            <a:prstGeom prst="line">
              <a:avLst/>
            </a:prstGeom>
            <a:ln w="63500">
              <a:solidFill>
                <a:srgbClr val="3071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48899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alphaModFix amt="10000"/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65EA0-7222-B847-B462-16354644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ctr">
              <a:defRPr sz="6000">
                <a:solidFill>
                  <a:srgbClr val="453828"/>
                </a:solidFill>
                <a:latin typeface="Bree Serif" panose="02000503040000020004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B1F24A-DFB3-E24D-9D51-5DB5463E61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37887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FEAF4-156D-794F-A061-2A5C439CB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855F2-84E6-DE43-B778-C16711387344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FBB14-9396-A443-AF43-F85121DAA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79882-B167-2143-99A5-3ED6D47C7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43865-AFE6-F743-AC5D-2D7BC42D98B7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9B22B8E-F869-6849-B7CB-DFD0DC96543A}"/>
              </a:ext>
            </a:extLst>
          </p:cNvPr>
          <p:cNvGrpSpPr/>
          <p:nvPr userDrawn="1"/>
        </p:nvGrpSpPr>
        <p:grpSpPr>
          <a:xfrm>
            <a:off x="-85345" y="-398585"/>
            <a:ext cx="12362690" cy="7863712"/>
            <a:chOff x="-85345" y="-224922"/>
            <a:chExt cx="12362690" cy="786371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4F85478-CF84-FA4D-A81F-E68712DD43F0}"/>
                </a:ext>
              </a:extLst>
            </p:cNvPr>
            <p:cNvSpPr/>
            <p:nvPr/>
          </p:nvSpPr>
          <p:spPr>
            <a:xfrm>
              <a:off x="-85345" y="6086978"/>
              <a:ext cx="12362690" cy="1551812"/>
            </a:xfrm>
            <a:prstGeom prst="rect">
              <a:avLst/>
            </a:prstGeom>
            <a:solidFill>
              <a:srgbClr val="3788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721702C9-FDEF-C24F-9156-BF8F8905E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26751" y="6239680"/>
              <a:ext cx="2130297" cy="650472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9D62130-0A80-1B44-9F06-BBB418543202}"/>
                </a:ext>
              </a:extLst>
            </p:cNvPr>
            <p:cNvCxnSpPr>
              <a:cxnSpLocks/>
            </p:cNvCxnSpPr>
            <p:nvPr/>
          </p:nvCxnSpPr>
          <p:spPr>
            <a:xfrm>
              <a:off x="11848119" y="-224922"/>
              <a:ext cx="0" cy="6311900"/>
            </a:xfrm>
            <a:prstGeom prst="line">
              <a:avLst/>
            </a:prstGeom>
            <a:ln w="63500">
              <a:solidFill>
                <a:srgbClr val="3071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1298646-DCF1-7348-B1A0-E5C2F5ED9851}"/>
                </a:ext>
              </a:extLst>
            </p:cNvPr>
            <p:cNvCxnSpPr>
              <a:cxnSpLocks/>
            </p:cNvCxnSpPr>
            <p:nvPr/>
          </p:nvCxnSpPr>
          <p:spPr>
            <a:xfrm>
              <a:off x="11957048" y="-224922"/>
              <a:ext cx="5371" cy="6311900"/>
            </a:xfrm>
            <a:prstGeom prst="line">
              <a:avLst/>
            </a:prstGeom>
            <a:ln w="63500">
              <a:solidFill>
                <a:srgbClr val="3071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49B592F-F0EE-4C4B-A50A-DED1A5ED0294}"/>
                </a:ext>
              </a:extLst>
            </p:cNvPr>
            <p:cNvCxnSpPr>
              <a:cxnSpLocks/>
            </p:cNvCxnSpPr>
            <p:nvPr/>
          </p:nvCxnSpPr>
          <p:spPr>
            <a:xfrm>
              <a:off x="12076719" y="-224922"/>
              <a:ext cx="0" cy="6311900"/>
            </a:xfrm>
            <a:prstGeom prst="line">
              <a:avLst/>
            </a:prstGeom>
            <a:ln w="63500">
              <a:solidFill>
                <a:srgbClr val="3071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59640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alphaModFix amt="10000"/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50D6C-5777-F744-9ECE-458095C25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rgbClr val="453828"/>
                </a:solidFill>
                <a:latin typeface="Bree Serif" panose="02000503040000020004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DD3A8-0FD9-B641-9990-735C36E97F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5275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2CA924-5829-EE41-9A4E-0F769BF44A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527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E2D743-790F-194E-B54F-6D8F90D4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855F2-84E6-DE43-B778-C16711387344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33C3AC-3C63-FF4F-BB81-D62AAC96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1506C-2576-0849-BD2D-6D935319A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43865-AFE6-F743-AC5D-2D7BC42D98B7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906E862-8A39-0F41-9C5F-E09134154C84}"/>
              </a:ext>
            </a:extLst>
          </p:cNvPr>
          <p:cNvGrpSpPr/>
          <p:nvPr userDrawn="1"/>
        </p:nvGrpSpPr>
        <p:grpSpPr>
          <a:xfrm>
            <a:off x="-85345" y="-398585"/>
            <a:ext cx="12362690" cy="7863712"/>
            <a:chOff x="-85345" y="-224922"/>
            <a:chExt cx="12362690" cy="786371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0EF95D7-9EA8-B649-9DD1-5B1837873E18}"/>
                </a:ext>
              </a:extLst>
            </p:cNvPr>
            <p:cNvSpPr/>
            <p:nvPr/>
          </p:nvSpPr>
          <p:spPr>
            <a:xfrm>
              <a:off x="-85345" y="6086978"/>
              <a:ext cx="12362690" cy="1551812"/>
            </a:xfrm>
            <a:prstGeom prst="rect">
              <a:avLst/>
            </a:prstGeom>
            <a:solidFill>
              <a:srgbClr val="3788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CCE7718E-8D62-7542-9D8F-1FF3F6FD4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26751" y="6239680"/>
              <a:ext cx="2130297" cy="650472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A4D0C0A-0096-4745-8511-53D34E2B7010}"/>
                </a:ext>
              </a:extLst>
            </p:cNvPr>
            <p:cNvCxnSpPr>
              <a:cxnSpLocks/>
            </p:cNvCxnSpPr>
            <p:nvPr/>
          </p:nvCxnSpPr>
          <p:spPr>
            <a:xfrm>
              <a:off x="11848119" y="-224922"/>
              <a:ext cx="0" cy="6311900"/>
            </a:xfrm>
            <a:prstGeom prst="line">
              <a:avLst/>
            </a:prstGeom>
            <a:ln w="63500">
              <a:solidFill>
                <a:srgbClr val="3071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01E2DFD-DEEF-B743-A399-C4748BDE9A17}"/>
                </a:ext>
              </a:extLst>
            </p:cNvPr>
            <p:cNvCxnSpPr>
              <a:cxnSpLocks/>
            </p:cNvCxnSpPr>
            <p:nvPr/>
          </p:nvCxnSpPr>
          <p:spPr>
            <a:xfrm>
              <a:off x="11957048" y="-224922"/>
              <a:ext cx="5371" cy="6311900"/>
            </a:xfrm>
            <a:prstGeom prst="line">
              <a:avLst/>
            </a:prstGeom>
            <a:ln w="63500">
              <a:solidFill>
                <a:srgbClr val="3071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71FB28C-54CD-4445-8832-EDB00EE79948}"/>
                </a:ext>
              </a:extLst>
            </p:cNvPr>
            <p:cNvCxnSpPr>
              <a:cxnSpLocks/>
            </p:cNvCxnSpPr>
            <p:nvPr/>
          </p:nvCxnSpPr>
          <p:spPr>
            <a:xfrm>
              <a:off x="12076719" y="-224922"/>
              <a:ext cx="0" cy="6311900"/>
            </a:xfrm>
            <a:prstGeom prst="line">
              <a:avLst/>
            </a:prstGeom>
            <a:ln w="63500">
              <a:solidFill>
                <a:srgbClr val="3071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67266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alphaModFix amt="10000"/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5A92A-6D3B-0F45-A337-22DAD53E6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>
                <a:solidFill>
                  <a:srgbClr val="453828"/>
                </a:solidFill>
                <a:latin typeface="Bree Serif" panose="02000503040000020004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03F89B-E0F7-4443-AAD9-458C43A5D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37887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78500-BD89-A44B-B2E2-8FC1E8DD7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26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FEBB89-256D-C64F-967D-063895BA8E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37887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5DB0AF-AD4A-794F-BFB1-4D5614584C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26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1827AB-F8A5-EF4E-BD83-5181C6C7D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855F2-84E6-DE43-B778-C16711387344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7F8D0B-344E-654F-83E8-7C3B340B2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A6D077-55B0-BF44-B058-FE29F0263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43865-AFE6-F743-AC5D-2D7BC42D98B7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5E55F7F-E36D-B749-811D-66B6335AA02E}"/>
              </a:ext>
            </a:extLst>
          </p:cNvPr>
          <p:cNvGrpSpPr/>
          <p:nvPr userDrawn="1"/>
        </p:nvGrpSpPr>
        <p:grpSpPr>
          <a:xfrm>
            <a:off x="-85345" y="-398585"/>
            <a:ext cx="12362690" cy="7863712"/>
            <a:chOff x="-85345" y="-224922"/>
            <a:chExt cx="12362690" cy="786371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A2CB2CD-215B-334D-9E1C-1633570EDD1A}"/>
                </a:ext>
              </a:extLst>
            </p:cNvPr>
            <p:cNvSpPr/>
            <p:nvPr/>
          </p:nvSpPr>
          <p:spPr>
            <a:xfrm>
              <a:off x="-85345" y="6086978"/>
              <a:ext cx="12362690" cy="1551812"/>
            </a:xfrm>
            <a:prstGeom prst="rect">
              <a:avLst/>
            </a:prstGeom>
            <a:solidFill>
              <a:srgbClr val="3788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0CFB9E6-1A70-1F4E-AED6-CBD270522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26751" y="6239680"/>
              <a:ext cx="2130297" cy="650472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F1BB2F5-2672-3A46-B623-12DFA36F72C1}"/>
                </a:ext>
              </a:extLst>
            </p:cNvPr>
            <p:cNvCxnSpPr>
              <a:cxnSpLocks/>
            </p:cNvCxnSpPr>
            <p:nvPr/>
          </p:nvCxnSpPr>
          <p:spPr>
            <a:xfrm>
              <a:off x="11848119" y="-224922"/>
              <a:ext cx="0" cy="6311900"/>
            </a:xfrm>
            <a:prstGeom prst="line">
              <a:avLst/>
            </a:prstGeom>
            <a:ln w="63500">
              <a:solidFill>
                <a:srgbClr val="3071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D26E847-182D-2B49-90A9-A5A535E505CD}"/>
                </a:ext>
              </a:extLst>
            </p:cNvPr>
            <p:cNvCxnSpPr>
              <a:cxnSpLocks/>
            </p:cNvCxnSpPr>
            <p:nvPr/>
          </p:nvCxnSpPr>
          <p:spPr>
            <a:xfrm>
              <a:off x="11957048" y="-224922"/>
              <a:ext cx="5371" cy="6311900"/>
            </a:xfrm>
            <a:prstGeom prst="line">
              <a:avLst/>
            </a:prstGeom>
            <a:ln w="63500">
              <a:solidFill>
                <a:srgbClr val="3071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4D87ECD-FD6F-EA45-807A-202A5C29B747}"/>
                </a:ext>
              </a:extLst>
            </p:cNvPr>
            <p:cNvCxnSpPr>
              <a:cxnSpLocks/>
            </p:cNvCxnSpPr>
            <p:nvPr/>
          </p:nvCxnSpPr>
          <p:spPr>
            <a:xfrm>
              <a:off x="12076719" y="-224922"/>
              <a:ext cx="0" cy="6311900"/>
            </a:xfrm>
            <a:prstGeom prst="line">
              <a:avLst/>
            </a:prstGeom>
            <a:ln w="63500">
              <a:solidFill>
                <a:srgbClr val="3071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62092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alphaModFix amt="10000"/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2A703-6669-2241-9705-CCDD47AED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rgbClr val="453828"/>
                </a:solidFill>
                <a:latin typeface="Bree Serif" panose="02000503040000020004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59DA27A-0B86-0B41-B8CD-0C705ACC6151}"/>
              </a:ext>
            </a:extLst>
          </p:cNvPr>
          <p:cNvGrpSpPr/>
          <p:nvPr userDrawn="1"/>
        </p:nvGrpSpPr>
        <p:grpSpPr>
          <a:xfrm>
            <a:off x="-85345" y="-398585"/>
            <a:ext cx="12362690" cy="7863712"/>
            <a:chOff x="-85345" y="-224922"/>
            <a:chExt cx="12362690" cy="786371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6328ADE-F7AA-6948-B64A-2F2EBA744D77}"/>
                </a:ext>
              </a:extLst>
            </p:cNvPr>
            <p:cNvSpPr/>
            <p:nvPr/>
          </p:nvSpPr>
          <p:spPr>
            <a:xfrm>
              <a:off x="-85345" y="6086978"/>
              <a:ext cx="12362690" cy="1551812"/>
            </a:xfrm>
            <a:prstGeom prst="rect">
              <a:avLst/>
            </a:prstGeom>
            <a:solidFill>
              <a:srgbClr val="3788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AEC5CC8B-35A7-EB48-9F21-A13E748AD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26751" y="6239680"/>
              <a:ext cx="2130297" cy="650472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464AA90-7AEF-7349-9915-4B234A89C39F}"/>
                </a:ext>
              </a:extLst>
            </p:cNvPr>
            <p:cNvCxnSpPr>
              <a:cxnSpLocks/>
            </p:cNvCxnSpPr>
            <p:nvPr/>
          </p:nvCxnSpPr>
          <p:spPr>
            <a:xfrm>
              <a:off x="11848119" y="-224922"/>
              <a:ext cx="0" cy="6311900"/>
            </a:xfrm>
            <a:prstGeom prst="line">
              <a:avLst/>
            </a:prstGeom>
            <a:ln w="63500">
              <a:solidFill>
                <a:srgbClr val="3071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BA7B820-0D7A-C943-BF2F-2E20EA2664AD}"/>
                </a:ext>
              </a:extLst>
            </p:cNvPr>
            <p:cNvCxnSpPr>
              <a:cxnSpLocks/>
            </p:cNvCxnSpPr>
            <p:nvPr/>
          </p:nvCxnSpPr>
          <p:spPr>
            <a:xfrm>
              <a:off x="11957048" y="-224922"/>
              <a:ext cx="5371" cy="6311900"/>
            </a:xfrm>
            <a:prstGeom prst="line">
              <a:avLst/>
            </a:prstGeom>
            <a:ln w="63500">
              <a:solidFill>
                <a:srgbClr val="3071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B1A01D8-97F4-3E46-A548-B32EB455F9F7}"/>
                </a:ext>
              </a:extLst>
            </p:cNvPr>
            <p:cNvCxnSpPr>
              <a:cxnSpLocks/>
            </p:cNvCxnSpPr>
            <p:nvPr/>
          </p:nvCxnSpPr>
          <p:spPr>
            <a:xfrm>
              <a:off x="12076719" y="-224922"/>
              <a:ext cx="0" cy="6311900"/>
            </a:xfrm>
            <a:prstGeom prst="line">
              <a:avLst/>
            </a:prstGeom>
            <a:ln w="63500">
              <a:solidFill>
                <a:srgbClr val="3071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68627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alphaModFix amt="10000"/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403347-EBCB-F64E-96D2-02B89F7CE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855F2-84E6-DE43-B778-C16711387344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B7D51E-5F2E-4143-A30C-251F49060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3AC90-A22C-4045-A6E2-98418340D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43865-AFE6-F743-AC5D-2D7BC42D98B7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5F6AE8D-E96F-FE4D-9CC4-F6349CA8A003}"/>
              </a:ext>
            </a:extLst>
          </p:cNvPr>
          <p:cNvGrpSpPr/>
          <p:nvPr userDrawn="1"/>
        </p:nvGrpSpPr>
        <p:grpSpPr>
          <a:xfrm>
            <a:off x="-85345" y="-398585"/>
            <a:ext cx="12362690" cy="7863712"/>
            <a:chOff x="-85345" y="-224922"/>
            <a:chExt cx="12362690" cy="786371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C32ECCF-26DC-2945-8683-ADA4733DB500}"/>
                </a:ext>
              </a:extLst>
            </p:cNvPr>
            <p:cNvSpPr/>
            <p:nvPr/>
          </p:nvSpPr>
          <p:spPr>
            <a:xfrm>
              <a:off x="-85345" y="6086978"/>
              <a:ext cx="12362690" cy="1551812"/>
            </a:xfrm>
            <a:prstGeom prst="rect">
              <a:avLst/>
            </a:prstGeom>
            <a:solidFill>
              <a:srgbClr val="3788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A8C80887-6577-B141-85CD-A05E8CD0E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26751" y="6239680"/>
              <a:ext cx="2130297" cy="650472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BAABBA9-72AD-3645-9816-5446F5F18F9B}"/>
                </a:ext>
              </a:extLst>
            </p:cNvPr>
            <p:cNvCxnSpPr>
              <a:cxnSpLocks/>
            </p:cNvCxnSpPr>
            <p:nvPr/>
          </p:nvCxnSpPr>
          <p:spPr>
            <a:xfrm>
              <a:off x="11848119" y="-224922"/>
              <a:ext cx="0" cy="6311900"/>
            </a:xfrm>
            <a:prstGeom prst="line">
              <a:avLst/>
            </a:prstGeom>
            <a:ln w="63500">
              <a:solidFill>
                <a:srgbClr val="3071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462D2D9-6EBE-E641-8929-5CB1E9956F3A}"/>
                </a:ext>
              </a:extLst>
            </p:cNvPr>
            <p:cNvCxnSpPr>
              <a:cxnSpLocks/>
            </p:cNvCxnSpPr>
            <p:nvPr/>
          </p:nvCxnSpPr>
          <p:spPr>
            <a:xfrm>
              <a:off x="11957048" y="-224922"/>
              <a:ext cx="5371" cy="6311900"/>
            </a:xfrm>
            <a:prstGeom prst="line">
              <a:avLst/>
            </a:prstGeom>
            <a:ln w="63500">
              <a:solidFill>
                <a:srgbClr val="3071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21E3608-ACD9-364E-BBCC-791A6FB96BC8}"/>
                </a:ext>
              </a:extLst>
            </p:cNvPr>
            <p:cNvCxnSpPr>
              <a:cxnSpLocks/>
            </p:cNvCxnSpPr>
            <p:nvPr/>
          </p:nvCxnSpPr>
          <p:spPr>
            <a:xfrm>
              <a:off x="12076719" y="-224922"/>
              <a:ext cx="0" cy="6311900"/>
            </a:xfrm>
            <a:prstGeom prst="line">
              <a:avLst/>
            </a:prstGeom>
            <a:ln w="63500">
              <a:solidFill>
                <a:srgbClr val="3071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71618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alphaModFix amt="10000"/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14A8B-C39C-B649-ACC1-19E33182D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algn="ctr">
              <a:defRPr sz="3200">
                <a:solidFill>
                  <a:srgbClr val="453828"/>
                </a:solidFill>
                <a:latin typeface="Bree Serif" panose="02000503040000020004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3A6FE-B29B-2549-9916-04C0E3C25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AA6554-C7D7-564E-AF2C-F1528A611E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BE916F-007E-CE4D-B429-3A4072105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855F2-84E6-DE43-B778-C16711387344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4E91CA-C66D-6540-96CB-5235C6218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8A5E5-4CCF-0B41-B6F4-F5C8BB531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43865-AFE6-F743-AC5D-2D7BC42D98B7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62EDCE-2E9A-C947-B079-90AD0298A01A}"/>
              </a:ext>
            </a:extLst>
          </p:cNvPr>
          <p:cNvGrpSpPr/>
          <p:nvPr userDrawn="1"/>
        </p:nvGrpSpPr>
        <p:grpSpPr>
          <a:xfrm>
            <a:off x="-85345" y="-398585"/>
            <a:ext cx="12362690" cy="7863712"/>
            <a:chOff x="-85345" y="-224922"/>
            <a:chExt cx="12362690" cy="786371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7288629-3E5F-FA45-A73A-9011CD34611C}"/>
                </a:ext>
              </a:extLst>
            </p:cNvPr>
            <p:cNvSpPr/>
            <p:nvPr/>
          </p:nvSpPr>
          <p:spPr>
            <a:xfrm>
              <a:off x="-85345" y="6086978"/>
              <a:ext cx="12362690" cy="1551812"/>
            </a:xfrm>
            <a:prstGeom prst="rect">
              <a:avLst/>
            </a:prstGeom>
            <a:solidFill>
              <a:srgbClr val="3788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3326F34D-F54B-1E47-8A33-66379C9E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26751" y="6239680"/>
              <a:ext cx="2130297" cy="650472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14883B6-ABFD-3C48-A7A1-BA27A679700A}"/>
                </a:ext>
              </a:extLst>
            </p:cNvPr>
            <p:cNvCxnSpPr>
              <a:cxnSpLocks/>
            </p:cNvCxnSpPr>
            <p:nvPr/>
          </p:nvCxnSpPr>
          <p:spPr>
            <a:xfrm>
              <a:off x="11848119" y="-224922"/>
              <a:ext cx="0" cy="6311900"/>
            </a:xfrm>
            <a:prstGeom prst="line">
              <a:avLst/>
            </a:prstGeom>
            <a:ln w="63500">
              <a:solidFill>
                <a:srgbClr val="3071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B7EBBF5-9AC8-8D4A-89A0-381B7D44BF5C}"/>
                </a:ext>
              </a:extLst>
            </p:cNvPr>
            <p:cNvCxnSpPr>
              <a:cxnSpLocks/>
            </p:cNvCxnSpPr>
            <p:nvPr/>
          </p:nvCxnSpPr>
          <p:spPr>
            <a:xfrm>
              <a:off x="11957048" y="-224922"/>
              <a:ext cx="5371" cy="6311900"/>
            </a:xfrm>
            <a:prstGeom prst="line">
              <a:avLst/>
            </a:prstGeom>
            <a:ln w="63500">
              <a:solidFill>
                <a:srgbClr val="3071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3FAF036-2082-F940-9F54-18F53465F515}"/>
                </a:ext>
              </a:extLst>
            </p:cNvPr>
            <p:cNvCxnSpPr>
              <a:cxnSpLocks/>
            </p:cNvCxnSpPr>
            <p:nvPr/>
          </p:nvCxnSpPr>
          <p:spPr>
            <a:xfrm>
              <a:off x="12076719" y="-224922"/>
              <a:ext cx="0" cy="6311900"/>
            </a:xfrm>
            <a:prstGeom prst="line">
              <a:avLst/>
            </a:prstGeom>
            <a:ln w="63500">
              <a:solidFill>
                <a:srgbClr val="3071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28982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alphaModFix amt="10000"/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AAA2A-7C87-5C4C-BF86-6C5A7937B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algn="ctr">
              <a:defRPr sz="3200">
                <a:solidFill>
                  <a:srgbClr val="453828"/>
                </a:solidFill>
                <a:latin typeface="Bree Serif" panose="02000503040000020004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7383D9-80C4-9C42-847B-106315B102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B0E8B-FF05-9B42-8A1A-98FFE1A84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51D065-E780-274B-96B8-93837C41B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855F2-84E6-DE43-B778-C16711387344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AA71C5-C74D-5B4C-88FF-5DD991165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381327-D832-184E-964A-6B1C48316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43865-AFE6-F743-AC5D-2D7BC42D98B7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8B788B-A2FA-0847-B5A3-1288C4B01FC3}"/>
              </a:ext>
            </a:extLst>
          </p:cNvPr>
          <p:cNvGrpSpPr/>
          <p:nvPr userDrawn="1"/>
        </p:nvGrpSpPr>
        <p:grpSpPr>
          <a:xfrm>
            <a:off x="-85345" y="-398585"/>
            <a:ext cx="12362690" cy="7863712"/>
            <a:chOff x="-85345" y="-224922"/>
            <a:chExt cx="12362690" cy="786371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8B37CF-8ADE-BD4D-B96A-D1056BA0A74F}"/>
                </a:ext>
              </a:extLst>
            </p:cNvPr>
            <p:cNvSpPr/>
            <p:nvPr/>
          </p:nvSpPr>
          <p:spPr>
            <a:xfrm>
              <a:off x="-85345" y="6086978"/>
              <a:ext cx="12362690" cy="1551812"/>
            </a:xfrm>
            <a:prstGeom prst="rect">
              <a:avLst/>
            </a:prstGeom>
            <a:solidFill>
              <a:srgbClr val="3788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56CE7F9E-ADEE-5F4C-B9BA-ABE5958C5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26751" y="6239680"/>
              <a:ext cx="2130297" cy="650472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537D312-D975-0C48-B723-822EEDC2F98B}"/>
                </a:ext>
              </a:extLst>
            </p:cNvPr>
            <p:cNvCxnSpPr>
              <a:cxnSpLocks/>
            </p:cNvCxnSpPr>
            <p:nvPr/>
          </p:nvCxnSpPr>
          <p:spPr>
            <a:xfrm>
              <a:off x="11848119" y="-224922"/>
              <a:ext cx="0" cy="6311900"/>
            </a:xfrm>
            <a:prstGeom prst="line">
              <a:avLst/>
            </a:prstGeom>
            <a:ln w="63500">
              <a:solidFill>
                <a:srgbClr val="3071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BFC1AB5-4EFD-DE40-9372-8EA70004485F}"/>
                </a:ext>
              </a:extLst>
            </p:cNvPr>
            <p:cNvCxnSpPr>
              <a:cxnSpLocks/>
            </p:cNvCxnSpPr>
            <p:nvPr/>
          </p:nvCxnSpPr>
          <p:spPr>
            <a:xfrm>
              <a:off x="11957048" y="-224922"/>
              <a:ext cx="5371" cy="6311900"/>
            </a:xfrm>
            <a:prstGeom prst="line">
              <a:avLst/>
            </a:prstGeom>
            <a:ln w="63500">
              <a:solidFill>
                <a:srgbClr val="3071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82D496A-51D6-F042-A841-3BE1B7EE457D}"/>
                </a:ext>
              </a:extLst>
            </p:cNvPr>
            <p:cNvCxnSpPr>
              <a:cxnSpLocks/>
            </p:cNvCxnSpPr>
            <p:nvPr/>
          </p:nvCxnSpPr>
          <p:spPr>
            <a:xfrm>
              <a:off x="12076719" y="-224922"/>
              <a:ext cx="0" cy="6311900"/>
            </a:xfrm>
            <a:prstGeom prst="line">
              <a:avLst/>
            </a:prstGeom>
            <a:ln w="63500">
              <a:solidFill>
                <a:srgbClr val="3071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5560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4C5459-F9AD-BC46-91D9-AB113F752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640DF-9C52-854F-A6B4-2560E36F8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247C9-85F5-CF46-85AB-197A7EFC4E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855F2-84E6-DE43-B778-C16711387344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1C1DCA-1924-D741-9C35-6D2ABAA2D1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C54A1-5B79-0846-98EA-59FE7D6A30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43865-AFE6-F743-AC5D-2D7BC42D9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9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63928"/>
          </a:solidFill>
          <a:latin typeface="Bree Serif" panose="0200050304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ilroy Ligh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lroy Ligh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ilroy Ligh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roy Ligh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roy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3.xml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60F5D-E853-544D-8CFD-CDA1ABD0D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8854" y="3273102"/>
            <a:ext cx="5908817" cy="1006475"/>
          </a:xfrm>
        </p:spPr>
        <p:txBody>
          <a:bodyPr>
            <a:normAutofit/>
          </a:bodyPr>
          <a:lstStyle/>
          <a:p>
            <a:r>
              <a:rPr lang="en-US" dirty="0"/>
              <a:t>Performance Reports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68596A-F851-0743-A4F3-96EA1D97B8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44319" y="4387153"/>
            <a:ext cx="3743352" cy="1439906"/>
          </a:xfrm>
        </p:spPr>
        <p:txBody>
          <a:bodyPr/>
          <a:lstStyle/>
          <a:p>
            <a:r>
              <a:rPr lang="en-US" dirty="0"/>
              <a:t>South Dakota One Call Board Meeting</a:t>
            </a:r>
          </a:p>
          <a:p>
            <a:r>
              <a:rPr lang="en-US"/>
              <a:t>June 27th, </a:t>
            </a:r>
            <a:r>
              <a:rPr lang="en-US" dirty="0"/>
              <a:t>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7000C3-DB26-9841-B191-8F38505273FB}"/>
              </a:ext>
            </a:extLst>
          </p:cNvPr>
          <p:cNvSpPr txBox="1"/>
          <p:nvPr/>
        </p:nvSpPr>
        <p:spPr>
          <a:xfrm>
            <a:off x="9403645" y="4466175"/>
            <a:ext cx="2494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Bree Serif" panose="02000503040000020004" pitchFamily="2" charset="77"/>
              </a:rPr>
              <a:t>Keidre Adams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9DA186-DADD-C142-9950-88D42F400D09}"/>
              </a:ext>
            </a:extLst>
          </p:cNvPr>
          <p:cNvSpPr txBox="1"/>
          <p:nvPr/>
        </p:nvSpPr>
        <p:spPr>
          <a:xfrm>
            <a:off x="9403645" y="4835507"/>
            <a:ext cx="2494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63928"/>
                </a:solidFill>
                <a:latin typeface="Gilroy Light" pitchFamily="2" charset="77"/>
              </a:rPr>
              <a:t>Operations Manager</a:t>
            </a:r>
          </a:p>
        </p:txBody>
      </p:sp>
      <p:pic>
        <p:nvPicPr>
          <p:cNvPr id="6" name="Picture 5" descr="Text, whiteboard&#10;&#10;Description automatically generated">
            <a:extLst>
              <a:ext uri="{FF2B5EF4-FFF2-40B4-BE49-F238E27FC236}">
                <a16:creationId xmlns:a16="http://schemas.microsoft.com/office/drawing/2014/main" id="{8781EE22-8339-E2F1-5371-C082BB2910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29" y="4466175"/>
            <a:ext cx="2169268" cy="216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12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DA0DA-2FFA-F948-96D7-B3B381726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4f. Speed of Answer</a:t>
            </a:r>
          </a:p>
        </p:txBody>
      </p:sp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E74DA414-4F27-44CB-A172-A45426FFD5D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72149703"/>
              </p:ext>
            </p:extLst>
          </p:nvPr>
        </p:nvGraphicFramePr>
        <p:xfrm>
          <a:off x="366251" y="1416715"/>
          <a:ext cx="5542936" cy="4024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D0C980B-D649-47B2-BEDB-22BB7E7822E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42704936"/>
              </p:ext>
            </p:extLst>
          </p:nvPr>
        </p:nvGraphicFramePr>
        <p:xfrm>
          <a:off x="6381136" y="1488409"/>
          <a:ext cx="5181600" cy="3952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33594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DA0DA-2FFA-F948-96D7-B3B381726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4g. Damages </a:t>
            </a:r>
            <a:r>
              <a:rPr lang="en-US" i="1" u="sng" dirty="0"/>
              <a:t>with</a:t>
            </a:r>
            <a:r>
              <a:rPr lang="en-US" dirty="0"/>
              <a:t> Previous Tickets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125312C-1431-B7C4-DE72-6787ADE25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73645" y="1602569"/>
            <a:ext cx="5181600" cy="3952748"/>
          </a:xfrm>
        </p:spPr>
        <p:txBody>
          <a:bodyPr/>
          <a:lstStyle/>
          <a:p>
            <a:r>
              <a:rPr lang="en-US" dirty="0"/>
              <a:t>0.80% of volume for the quarter.</a:t>
            </a:r>
          </a:p>
          <a:p>
            <a:r>
              <a:rPr lang="en-US" dirty="0"/>
              <a:t>There were 100 occurrences in Q1 compared to 480 in Q2. </a:t>
            </a:r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D7889FDB-1032-47AF-8070-BB4F2085052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97487951"/>
              </p:ext>
            </p:extLst>
          </p:nvPr>
        </p:nvGraphicFramePr>
        <p:xfrm>
          <a:off x="228600" y="1553498"/>
          <a:ext cx="6174657" cy="4050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72432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DA0DA-2FFA-F948-96D7-B3B381726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4h. Damages </a:t>
            </a:r>
            <a:r>
              <a:rPr lang="en-US" i="1" u="sng" dirty="0"/>
              <a:t>without</a:t>
            </a:r>
            <a:r>
              <a:rPr lang="en-US" dirty="0"/>
              <a:t> Previous Tickets</a:t>
            </a:r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2FAFCC93-7100-4DD2-A537-32DB3FD20B3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51857224"/>
              </p:ext>
            </p:extLst>
          </p:nvPr>
        </p:nvGraphicFramePr>
        <p:xfrm>
          <a:off x="1063256" y="1467293"/>
          <a:ext cx="9664995" cy="422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09862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DA0DA-2FFA-F948-96D7-B3B381726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4i. Gas Damages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20F05256-6900-4818-AACF-DEBB7AAD185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3145179"/>
              </p:ext>
            </p:extLst>
          </p:nvPr>
        </p:nvGraphicFramePr>
        <p:xfrm>
          <a:off x="425244" y="1690688"/>
          <a:ext cx="5277465" cy="3952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7ADFAB17-2C9A-4D8C-A699-612A493A3BA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72621815"/>
              </p:ext>
            </p:extLst>
          </p:nvPr>
        </p:nvGraphicFramePr>
        <p:xfrm>
          <a:off x="6172200" y="1690688"/>
          <a:ext cx="5181600" cy="3952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18827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DA0DA-2FFA-F948-96D7-B3B381726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4j. Positive Response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9FCF8FA-45DE-0452-F1EE-42BC9B88864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/>
            <a:r>
              <a:rPr lang="en-US" dirty="0"/>
              <a:t>Total of 104,220 responses entered in Q2.</a:t>
            </a:r>
          </a:p>
          <a:p>
            <a:pPr lvl="1"/>
            <a:r>
              <a:rPr lang="en-US" dirty="0"/>
              <a:t>Q1 vs Q2</a:t>
            </a:r>
          </a:p>
          <a:p>
            <a:pPr lvl="1"/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6338552-2FCF-170D-F39D-787DE58056A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28494418"/>
              </p:ext>
            </p:extLst>
          </p:nvPr>
        </p:nvGraphicFramePr>
        <p:xfrm>
          <a:off x="763772" y="1690688"/>
          <a:ext cx="5181600" cy="3952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8CB5649C-4E24-4B4E-5A8B-B6638CC96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264" y="2927886"/>
            <a:ext cx="4046963" cy="214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84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DA0DA-2FFA-F948-96D7-B3B381726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4a. Incoming Ticket Volume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2A4BEED-5BB0-459C-B6E0-F7AD9C8ACE8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70086029"/>
              </p:ext>
            </p:extLst>
          </p:nvPr>
        </p:nvGraphicFramePr>
        <p:xfrm>
          <a:off x="838199" y="1347019"/>
          <a:ext cx="10331245" cy="4431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87362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DA0DA-2FFA-F948-96D7-B3B381726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4a. Incoming Ticket Volume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B4399D-09C0-BF4C-AD12-ABC623730D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32130" y="1825625"/>
            <a:ext cx="3599427" cy="3835319"/>
          </a:xfrm>
        </p:spPr>
        <p:txBody>
          <a:bodyPr/>
          <a:lstStyle/>
          <a:p>
            <a:pPr marL="0" indent="0" algn="ctr">
              <a:buNone/>
            </a:pPr>
            <a:r>
              <a:rPr lang="en-US" u="sng" dirty="0"/>
              <a:t>Top Counties in Q2</a:t>
            </a:r>
          </a:p>
          <a:p>
            <a:r>
              <a:rPr lang="en-US" dirty="0"/>
              <a:t>Minnehaha 11,533</a:t>
            </a:r>
          </a:p>
          <a:p>
            <a:r>
              <a:rPr lang="en-US" dirty="0"/>
              <a:t>Lincoln 6,837</a:t>
            </a:r>
          </a:p>
          <a:p>
            <a:r>
              <a:rPr lang="en-US" dirty="0"/>
              <a:t>Pennington 4,815</a:t>
            </a:r>
          </a:p>
          <a:p>
            <a:r>
              <a:rPr lang="en-US" dirty="0"/>
              <a:t>Brookings 2,765</a:t>
            </a:r>
          </a:p>
          <a:p>
            <a:pPr marL="0" indent="0" algn="ctr">
              <a:buNone/>
            </a:pPr>
            <a:endParaRPr lang="en-US" u="sng" dirty="0"/>
          </a:p>
          <a:p>
            <a:endParaRPr lang="en-US" u="sng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C4BD2E1-A385-53EC-3109-8285F3437F4F}"/>
              </a:ext>
            </a:extLst>
          </p:cNvPr>
          <p:cNvGraphicFramePr>
            <a:graphicFrameLocks noGrp="1"/>
          </p:cNvGraphicFramePr>
          <p:nvPr/>
        </p:nvGraphicFramePr>
        <p:xfrm>
          <a:off x="5397500" y="3890804"/>
          <a:ext cx="1397000" cy="220980"/>
        </p:xfrm>
        <a:graphic>
          <a:graphicData uri="http://schemas.openxmlformats.org/drawingml/2006/table">
            <a:tbl>
              <a:tblPr/>
              <a:tblGrid>
                <a:gridCol w="1397000">
                  <a:extLst>
                    <a:ext uri="{9D8B030D-6E8A-4147-A177-3AD203B41FA5}">
                      <a16:colId xmlns:a16="http://schemas.microsoft.com/office/drawing/2014/main" val="71020967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MINNEHAHA</a:t>
                      </a:r>
                    </a:p>
                  </a:txBody>
                  <a:tcPr marL="7620" marR="7620" marT="762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1305352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571ECE7-D596-4ABD-5F3C-81F9FEC42E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344063"/>
              </p:ext>
            </p:extLst>
          </p:nvPr>
        </p:nvGraphicFramePr>
        <p:xfrm>
          <a:off x="5397500" y="3890804"/>
          <a:ext cx="1397000" cy="220980"/>
        </p:xfrm>
        <a:graphic>
          <a:graphicData uri="http://schemas.openxmlformats.org/drawingml/2006/table">
            <a:tbl>
              <a:tblPr/>
              <a:tblGrid>
                <a:gridCol w="1397000">
                  <a:extLst>
                    <a:ext uri="{9D8B030D-6E8A-4147-A177-3AD203B41FA5}">
                      <a16:colId xmlns:a16="http://schemas.microsoft.com/office/drawing/2014/main" val="90115195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507840"/>
                  </a:ext>
                </a:extLst>
              </a:tr>
            </a:tbl>
          </a:graphicData>
        </a:graphic>
      </p:graphicFrame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A5444718-1779-5F24-120F-A681A1335D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63794" y="1553497"/>
            <a:ext cx="7020232" cy="3991897"/>
          </a:xfrm>
        </p:spPr>
      </p:pic>
    </p:spTree>
    <p:extLst>
      <p:ext uri="{BB962C8B-B14F-4D97-AF65-F5344CB8AC3E}">
        <p14:creationId xmlns:p14="http://schemas.microsoft.com/office/powerpoint/2010/main" val="3675036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DA0DA-2FFA-F948-96D7-B3B381726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4b. Ratio (Outgoing to Incoming)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866DF30-415A-43F3-BEC3-36C8447B57A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51974067"/>
              </p:ext>
            </p:extLst>
          </p:nvPr>
        </p:nvGraphicFramePr>
        <p:xfrm>
          <a:off x="403123" y="1415845"/>
          <a:ext cx="10844979" cy="4362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0838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DA0DA-2FFA-F948-96D7-B3B381726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4c. Electronic Ticketing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66F2340-AB0F-4D41-8139-BF74FEC37D4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82437823"/>
              </p:ext>
            </p:extLst>
          </p:nvPr>
        </p:nvGraphicFramePr>
        <p:xfrm>
          <a:off x="680883" y="1376517"/>
          <a:ext cx="10515599" cy="4401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69176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DA0DA-2FFA-F948-96D7-B3B381726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4c. Electronic Ticketing (Homeowner)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FC3FA1E-140B-40F2-A260-E41F43D1A34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45404777"/>
              </p:ext>
            </p:extLst>
          </p:nvPr>
        </p:nvGraphicFramePr>
        <p:xfrm>
          <a:off x="459658" y="1406013"/>
          <a:ext cx="10894142" cy="4372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43138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DA0DA-2FFA-F948-96D7-B3B381726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4d. Secondary Links (Additional Outputs)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DFAC799D-4FE2-4134-AB2A-D08CA1B6A35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22854270"/>
              </p:ext>
            </p:extLst>
          </p:nvPr>
        </p:nvGraphicFramePr>
        <p:xfrm>
          <a:off x="838200" y="1307805"/>
          <a:ext cx="10102702" cy="4470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88258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DA0DA-2FFA-F948-96D7-B3B381726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4e. Ticket Types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802DF5E-9B9C-4513-DBBD-EFF71FEE7C9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07677291"/>
              </p:ext>
            </p:extLst>
          </p:nvPr>
        </p:nvGraphicFramePr>
        <p:xfrm>
          <a:off x="167148" y="1396181"/>
          <a:ext cx="5584722" cy="4263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69A1A2A-FBC2-4C3F-AB4C-613E12CA98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1412243"/>
              </p:ext>
            </p:extLst>
          </p:nvPr>
        </p:nvGraphicFramePr>
        <p:xfrm>
          <a:off x="6096000" y="1396181"/>
          <a:ext cx="5486398" cy="4263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53475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DA0DA-2FFA-F948-96D7-B3B381726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7650"/>
            <a:ext cx="10515600" cy="690544"/>
          </a:xfrm>
        </p:spPr>
        <p:txBody>
          <a:bodyPr>
            <a:normAutofit fontScale="90000"/>
          </a:bodyPr>
          <a:lstStyle/>
          <a:p>
            <a:r>
              <a:rPr lang="en-US" dirty="0"/>
              <a:t>4e. Ticket Types</a:t>
            </a: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900AE8C6-7CCF-4001-9D39-63184EB9DD6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05888742"/>
              </p:ext>
            </p:extLst>
          </p:nvPr>
        </p:nvGraphicFramePr>
        <p:xfrm>
          <a:off x="457200" y="452284"/>
          <a:ext cx="11167729" cy="5182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85803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204839C8DCEB4CB7B4189305F72591" ma:contentTypeVersion="11" ma:contentTypeDescription="Create a new document." ma:contentTypeScope="" ma:versionID="e3bbb3d4c80d4332bd99f9bedde86674">
  <xsd:schema xmlns:xsd="http://www.w3.org/2001/XMLSchema" xmlns:xs="http://www.w3.org/2001/XMLSchema" xmlns:p="http://schemas.microsoft.com/office/2006/metadata/properties" xmlns:ns2="76c1e59e-523f-46a3-9ff8-464380275b0c" targetNamespace="http://schemas.microsoft.com/office/2006/metadata/properties" ma:root="true" ma:fieldsID="b98e6c73dd1a263c6688ff56e32cf8c7" ns2:_="">
    <xsd:import namespace="76c1e59e-523f-46a3-9ff8-464380275b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c1e59e-523f-46a3-9ff8-464380275b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0105c855-85d6-459a-9ad9-7b6b9058315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A893A48-8E63-4BD5-9D33-F49D4F9291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AEC8B99-86D7-4277-BC16-3F165CA424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c1e59e-523f-46a3-9ff8-464380275b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52993</TotalTime>
  <Words>310</Words>
  <Application>Microsoft Office PowerPoint</Application>
  <PresentationFormat>Widescreen</PresentationFormat>
  <Paragraphs>70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Bree Serif</vt:lpstr>
      <vt:lpstr>Calibri</vt:lpstr>
      <vt:lpstr>Gilroy Light</vt:lpstr>
      <vt:lpstr>Office Theme</vt:lpstr>
      <vt:lpstr>Performance Reports</vt:lpstr>
      <vt:lpstr>4a. Incoming Ticket Volume</vt:lpstr>
      <vt:lpstr>4a. Incoming Ticket Volume</vt:lpstr>
      <vt:lpstr>4b. Ratio (Outgoing to Incoming)</vt:lpstr>
      <vt:lpstr>4c. Electronic Ticketing</vt:lpstr>
      <vt:lpstr>4c. Electronic Ticketing (Homeowner)</vt:lpstr>
      <vt:lpstr>4d. Secondary Links (Additional Outputs)</vt:lpstr>
      <vt:lpstr>4e. Ticket Types</vt:lpstr>
      <vt:lpstr>4e. Ticket Types</vt:lpstr>
      <vt:lpstr>4f. Speed of Answer</vt:lpstr>
      <vt:lpstr>4g. Damages with Previous Tickets</vt:lpstr>
      <vt:lpstr>4h. Damages without Previous Tickets</vt:lpstr>
      <vt:lpstr>4i. Gas Damages</vt:lpstr>
      <vt:lpstr>4j. Positive Response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Shakheana Fields</dc:creator>
  <cp:lastModifiedBy>Codi Gregg</cp:lastModifiedBy>
  <cp:revision>62</cp:revision>
  <dcterms:created xsi:type="dcterms:W3CDTF">2021-04-16T16:43:16Z</dcterms:created>
  <dcterms:modified xsi:type="dcterms:W3CDTF">2023-06-23T18:14:45Z</dcterms:modified>
</cp:coreProperties>
</file>