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0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763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211232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8831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363566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4212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12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3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50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4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7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6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6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5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5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22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3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dlegislature.gov/Statutes/Codified_Laws/DisplayStatute.aspx?Type=Statute&amp;Statute=49-34B-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27DFF-303F-4916-8FF1-33CEE4EBB2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Who is Pipeline Safety and who is PHMSA?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7E65D3-B986-4938-932D-2031DFE805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Mary Zanter</a:t>
            </a:r>
          </a:p>
          <a:p>
            <a:r>
              <a:rPr lang="en-US" dirty="0"/>
              <a:t>Pipeline Safety Program Manager</a:t>
            </a:r>
          </a:p>
          <a:p>
            <a:r>
              <a:rPr lang="en-US" dirty="0"/>
              <a:t>May 10, 2022</a:t>
            </a:r>
          </a:p>
        </p:txBody>
      </p:sp>
    </p:spTree>
    <p:extLst>
      <p:ext uri="{BB962C8B-B14F-4D97-AF65-F5344CB8AC3E}">
        <p14:creationId xmlns:p14="http://schemas.microsoft.com/office/powerpoint/2010/main" val="64688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10E3-B2DE-47D1-9AEA-B9B5FC524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89052"/>
            <a:ext cx="8596668" cy="808233"/>
          </a:xfrm>
        </p:spPr>
        <p:txBody>
          <a:bodyPr/>
          <a:lstStyle/>
          <a:p>
            <a:r>
              <a:rPr lang="en-US" dirty="0"/>
              <a:t>South Dakota Pipeline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6811E-4D26-4A1C-91F5-2277532FD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7285"/>
            <a:ext cx="8596668" cy="4644077"/>
          </a:xfrm>
        </p:spPr>
        <p:txBody>
          <a:bodyPr/>
          <a:lstStyle/>
          <a:p>
            <a:r>
              <a:rPr lang="en-US" dirty="0"/>
              <a:t>Pipeline Safety is a part of the Public Utilities Commission</a:t>
            </a:r>
          </a:p>
          <a:p>
            <a:r>
              <a:rPr lang="en-US" dirty="0"/>
              <a:t>Ensure that the </a:t>
            </a:r>
            <a:r>
              <a:rPr lang="en-US" u="sng" dirty="0"/>
              <a:t>intrastate natural gas</a:t>
            </a:r>
            <a:r>
              <a:rPr lang="en-US" dirty="0"/>
              <a:t> pipelines in South Dakota operate safety.</a:t>
            </a:r>
          </a:p>
          <a:p>
            <a:pPr lvl="1"/>
            <a:r>
              <a:rPr lang="en-US" dirty="0"/>
              <a:t>Intrastate – only the pipelines contained within the state</a:t>
            </a:r>
          </a:p>
          <a:p>
            <a:pPr lvl="1"/>
            <a:r>
              <a:rPr lang="en-US" dirty="0"/>
              <a:t>Natural Gas pipelines – not hazardous liquid pipelines</a:t>
            </a:r>
          </a:p>
          <a:p>
            <a:r>
              <a:rPr lang="en-US" dirty="0"/>
              <a:t>Inspect pipelines construction, operations and maintenance to ensure they meet the required regulations.</a:t>
            </a:r>
          </a:p>
          <a:p>
            <a:pPr lvl="1"/>
            <a:r>
              <a:rPr lang="en-US" dirty="0"/>
              <a:t>Review records</a:t>
            </a:r>
          </a:p>
          <a:p>
            <a:pPr lvl="1"/>
            <a:r>
              <a:rPr lang="en-US" dirty="0"/>
              <a:t>Observe construction</a:t>
            </a:r>
          </a:p>
          <a:p>
            <a:pPr lvl="1"/>
            <a:r>
              <a:rPr lang="en-US" dirty="0"/>
              <a:t>Spot check facilities in the field</a:t>
            </a:r>
          </a:p>
        </p:txBody>
      </p:sp>
    </p:spTree>
    <p:extLst>
      <p:ext uri="{BB962C8B-B14F-4D97-AF65-F5344CB8AC3E}">
        <p14:creationId xmlns:p14="http://schemas.microsoft.com/office/powerpoint/2010/main" val="32473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10E3-B2DE-47D1-9AEA-B9B5FC524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944"/>
          </a:xfrm>
        </p:spPr>
        <p:txBody>
          <a:bodyPr/>
          <a:lstStyle/>
          <a:p>
            <a:r>
              <a:rPr lang="en-US" dirty="0"/>
              <a:t>South Dakota Pipeline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6811E-4D26-4A1C-91F5-2277532FD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0575"/>
            <a:ext cx="8596668" cy="4520787"/>
          </a:xfrm>
        </p:spPr>
        <p:txBody>
          <a:bodyPr/>
          <a:lstStyle/>
          <a:p>
            <a:r>
              <a:rPr lang="en-US" dirty="0"/>
              <a:t>Consists of Two People</a:t>
            </a:r>
          </a:p>
          <a:p>
            <a:pPr lvl="1"/>
            <a:r>
              <a:rPr lang="en-US" dirty="0"/>
              <a:t>Mary Zanter, Pipeline Safety Program Manager</a:t>
            </a:r>
          </a:p>
          <a:p>
            <a:pPr lvl="1"/>
            <a:r>
              <a:rPr lang="en-US" dirty="0"/>
              <a:t>Boice Hillmer, Pipeline Inspector</a:t>
            </a:r>
          </a:p>
          <a:p>
            <a:r>
              <a:rPr lang="en-US" dirty="0"/>
              <a:t>There are 13 intrastate natural gas pipeline operators in the state.	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8249EDB-A205-4A46-898B-FC586F526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315210"/>
              </p:ext>
            </p:extLst>
          </p:nvPr>
        </p:nvGraphicFramePr>
        <p:xfrm>
          <a:off x="1146002" y="3023205"/>
          <a:ext cx="8128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3929616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14420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MidAmerican Energy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NorthWestern Energy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851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Montana Dakota Utilities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South Dakota Intrastate Pipeline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684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Black Hills Power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Xcel Energy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969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Basin Electric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Watertown Municipal Utilities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39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Crooks Municipal Utilities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Garretson Natural Gas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01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Humboldt Natural Gas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Sioux Falls Landfill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647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Eastern Dakotas Renewable Energy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52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05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10E3-B2DE-47D1-9AEA-B9B5FC524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944"/>
          </a:xfrm>
        </p:spPr>
        <p:txBody>
          <a:bodyPr/>
          <a:lstStyle/>
          <a:p>
            <a:r>
              <a:rPr lang="en-US" dirty="0"/>
              <a:t>South Dakota Pipeline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6811E-4D26-4A1C-91F5-2277532FD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0575"/>
            <a:ext cx="8596668" cy="4520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State employees but act as an agent for PHMSA.</a:t>
            </a:r>
          </a:p>
          <a:p>
            <a:r>
              <a:rPr lang="en-US" dirty="0"/>
              <a:t>Partially funded by a PHMSA pipeline safety grant (up to 80%, but typically about 70%) and the natural gas operators pay the remainder of our costs.</a:t>
            </a:r>
          </a:p>
          <a:p>
            <a:r>
              <a:rPr lang="en-US" dirty="0"/>
              <a:t>PHMSA reviews each state pipeline safety program annually to determine program adequacy and adjust funding.</a:t>
            </a:r>
          </a:p>
          <a:p>
            <a:r>
              <a:rPr lang="en-US" dirty="0"/>
              <a:t>Damage prevention is one aspect of the regulations that we enforce.</a:t>
            </a:r>
          </a:p>
          <a:p>
            <a:r>
              <a:rPr lang="en-US" dirty="0"/>
              <a:t>Also enforce these regulations:</a:t>
            </a:r>
          </a:p>
          <a:p>
            <a:pPr lvl="1"/>
            <a:r>
              <a:rPr lang="en-US" dirty="0"/>
              <a:t>Operations and Maintenance</a:t>
            </a:r>
          </a:p>
          <a:p>
            <a:pPr lvl="1"/>
            <a:r>
              <a:rPr lang="en-US" dirty="0"/>
              <a:t>Construction</a:t>
            </a:r>
          </a:p>
          <a:p>
            <a:pPr lvl="1"/>
            <a:r>
              <a:rPr lang="en-US" dirty="0"/>
              <a:t>Drug and alcohol program</a:t>
            </a:r>
          </a:p>
          <a:p>
            <a:pPr lvl="1"/>
            <a:r>
              <a:rPr lang="en-US" dirty="0"/>
              <a:t>Operator qualification program</a:t>
            </a:r>
          </a:p>
          <a:p>
            <a:pPr lvl="1"/>
            <a:r>
              <a:rPr lang="en-US" dirty="0"/>
              <a:t>Control room management program</a:t>
            </a:r>
          </a:p>
          <a:p>
            <a:pPr lvl="1"/>
            <a:r>
              <a:rPr lang="en-US" dirty="0"/>
              <a:t>Public awareness program</a:t>
            </a:r>
          </a:p>
          <a:p>
            <a:pPr lvl="1"/>
            <a:r>
              <a:rPr lang="en-US" dirty="0"/>
              <a:t>Integrity management program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51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10E3-B2DE-47D1-9AEA-B9B5FC524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16458"/>
          </a:xfrm>
        </p:spPr>
        <p:txBody>
          <a:bodyPr>
            <a:normAutofit fontScale="90000"/>
          </a:bodyPr>
          <a:lstStyle/>
          <a:p>
            <a:r>
              <a:rPr lang="en-US" dirty="0"/>
              <a:t>PHMSA – Pipeline and Hazardous Material Safety Administration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6811E-4D26-4A1C-91F5-2277532FD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54831"/>
            <a:ext cx="8596668" cy="3986531"/>
          </a:xfrm>
        </p:spPr>
        <p:txBody>
          <a:bodyPr/>
          <a:lstStyle/>
          <a:p>
            <a:r>
              <a:rPr lang="en-US" dirty="0"/>
              <a:t>Part of the Department of Transportation</a:t>
            </a:r>
          </a:p>
          <a:p>
            <a:r>
              <a:rPr lang="en-US" dirty="0"/>
              <a:t>Protect people and the environment</a:t>
            </a:r>
          </a:p>
          <a:p>
            <a:r>
              <a:rPr lang="en-US" dirty="0"/>
              <a:t>Safe transportation of energy and other hazardous materials</a:t>
            </a:r>
          </a:p>
          <a:p>
            <a:r>
              <a:rPr lang="en-US" dirty="0"/>
              <a:t>Establish national policy</a:t>
            </a:r>
          </a:p>
          <a:p>
            <a:r>
              <a:rPr lang="en-US" dirty="0"/>
              <a:t>Sets and enforces standards</a:t>
            </a:r>
          </a:p>
          <a:p>
            <a:r>
              <a:rPr lang="en-US" dirty="0"/>
              <a:t>Educates</a:t>
            </a:r>
          </a:p>
          <a:p>
            <a:r>
              <a:rPr lang="en-US" dirty="0"/>
              <a:t>Conducts research</a:t>
            </a:r>
          </a:p>
        </p:txBody>
      </p:sp>
    </p:spTree>
    <p:extLst>
      <p:ext uri="{BB962C8B-B14F-4D97-AF65-F5344CB8AC3E}">
        <p14:creationId xmlns:p14="http://schemas.microsoft.com/office/powerpoint/2010/main" val="2977703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10E3-B2DE-47D1-9AEA-B9B5FC524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16458"/>
          </a:xfrm>
        </p:spPr>
        <p:txBody>
          <a:bodyPr>
            <a:normAutofit fontScale="90000"/>
          </a:bodyPr>
          <a:lstStyle/>
          <a:p>
            <a:r>
              <a:rPr lang="en-US" dirty="0"/>
              <a:t>PHMSA – Pipeline and Hazardous Material Safety Administration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6811E-4D26-4A1C-91F5-2277532FD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78497"/>
            <a:ext cx="8596668" cy="416286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Title 49 CFR Parts 100-185 – Hazardous Material Safety Regulations </a:t>
            </a:r>
          </a:p>
          <a:p>
            <a:r>
              <a:rPr lang="en-US" dirty="0"/>
              <a:t>Title 49 CFR Parts 190-199 – Pipeline Safety Regulation</a:t>
            </a:r>
          </a:p>
          <a:p>
            <a:r>
              <a:rPr lang="en-US" b="1" dirty="0">
                <a:solidFill>
                  <a:srgbClr val="FF0000"/>
                </a:solidFill>
              </a:rPr>
              <a:t>Part 190	Pipeline Safety Enforcement and Regulatory Procedures	</a:t>
            </a:r>
          </a:p>
          <a:p>
            <a:r>
              <a:rPr lang="en-US" b="1" dirty="0">
                <a:solidFill>
                  <a:srgbClr val="FF0000"/>
                </a:solidFill>
              </a:rPr>
              <a:t>Part 191	Transportation of Natural and Other Gas by Pipeline; Annual Reports, Incident Reports, and Safety-Related Condition Reports</a:t>
            </a:r>
            <a:r>
              <a:rPr lang="en-US" b="1" dirty="0"/>
              <a:t>	</a:t>
            </a:r>
          </a:p>
          <a:p>
            <a:r>
              <a:rPr lang="en-US" b="1" dirty="0">
                <a:solidFill>
                  <a:srgbClr val="FF0000"/>
                </a:solidFill>
              </a:rPr>
              <a:t>Part 192	Transportation of Natural and Other Gas by Pipeline: Minimum Federal Safety Standards</a:t>
            </a:r>
          </a:p>
          <a:p>
            <a:r>
              <a:rPr lang="en-US" b="1" dirty="0">
                <a:solidFill>
                  <a:srgbClr val="FF0000"/>
                </a:solidFill>
              </a:rPr>
              <a:t>Part 193	Liquefied Natural Gas Facilities: Federal Safety Standards	</a:t>
            </a:r>
          </a:p>
          <a:p>
            <a:r>
              <a:rPr lang="en-US" dirty="0"/>
              <a:t>Part 194	Response Plans for Onshore Oil Pipelines	</a:t>
            </a:r>
          </a:p>
          <a:p>
            <a:r>
              <a:rPr lang="en-US" dirty="0"/>
              <a:t>Part 195	Transportation of Hazardous Liquids by Pipeline	</a:t>
            </a:r>
          </a:p>
          <a:p>
            <a:r>
              <a:rPr lang="en-US" dirty="0"/>
              <a:t>Part 196	Protection of Underground Pipelines from Excavation Activity	</a:t>
            </a:r>
          </a:p>
          <a:p>
            <a:r>
              <a:rPr lang="en-US" dirty="0"/>
              <a:t>Part 198	Regulations for Grants to Aid State Pipeline Safety Programs	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Subpart D	State Damage Prevention Enforcement Programs	198.51 – 198.63</a:t>
            </a:r>
          </a:p>
          <a:p>
            <a:r>
              <a:rPr lang="en-US" b="1" dirty="0">
                <a:solidFill>
                  <a:srgbClr val="FF0000"/>
                </a:solidFill>
              </a:rPr>
              <a:t>Part 199	Drug and Alcohol Testing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(Items in red are regulations that are adopted and enforced by pipeline safety in South Dakota.)</a:t>
            </a:r>
          </a:p>
        </p:txBody>
      </p:sp>
    </p:spTree>
    <p:extLst>
      <p:ext uri="{BB962C8B-B14F-4D97-AF65-F5344CB8AC3E}">
        <p14:creationId xmlns:p14="http://schemas.microsoft.com/office/powerpoint/2010/main" val="126704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10E3-B2DE-47D1-9AEA-B9B5FC524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16458"/>
          </a:xfrm>
        </p:spPr>
        <p:txBody>
          <a:bodyPr>
            <a:normAutofit fontScale="90000"/>
          </a:bodyPr>
          <a:lstStyle/>
          <a:p>
            <a:r>
              <a:rPr lang="en-US" dirty="0"/>
              <a:t>PHMSA – Pipeline and Hazardous Material Safety Administration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6811E-4D26-4A1C-91F5-2277532FD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78497"/>
            <a:ext cx="8596668" cy="4162866"/>
          </a:xfrm>
        </p:spPr>
        <p:txBody>
          <a:bodyPr>
            <a:normAutofit/>
          </a:bodyPr>
          <a:lstStyle/>
          <a:p>
            <a:r>
              <a:rPr lang="en-US" dirty="0"/>
              <a:t>PHMSA gets their authorization from Congress.</a:t>
            </a:r>
          </a:p>
          <a:p>
            <a:r>
              <a:rPr lang="en-US" dirty="0"/>
              <a:t>Authorization is renewed every 4 years.</a:t>
            </a:r>
          </a:p>
          <a:p>
            <a:r>
              <a:rPr lang="en-US" dirty="0"/>
              <a:t>Congress can/will require certain rules be implemented in the reauthorization. </a:t>
            </a:r>
          </a:p>
          <a:p>
            <a:pPr algn="l"/>
            <a:r>
              <a:rPr lang="en-US" dirty="0"/>
              <a:t>In the 2006 reauthorization “</a:t>
            </a:r>
            <a:r>
              <a:rPr lang="en-US" sz="1800" b="0" i="0" u="none" strike="noStrike" baseline="0" dirty="0">
                <a:latin typeface="Melior"/>
              </a:rPr>
              <a:t>Pipeline Inspection, Protection, Enforcement, and Safety (PIPES) Act of 2006” </a:t>
            </a:r>
            <a:r>
              <a:rPr lang="en-US" dirty="0">
                <a:latin typeface="Melior"/>
              </a:rPr>
              <a:t>revised the federal excavation damage enforcement laws.</a:t>
            </a:r>
          </a:p>
          <a:p>
            <a:pPr algn="l"/>
            <a:r>
              <a:rPr lang="en-US" sz="1800" b="0" i="0" u="none" strike="noStrike" baseline="0" dirty="0">
                <a:latin typeface="Melior"/>
              </a:rPr>
              <a:t>In 2015, 49 CFR 198 was developed to address the requirements in the 2006 reauthorization.</a:t>
            </a:r>
          </a:p>
          <a:p>
            <a:r>
              <a:rPr lang="en-US" dirty="0"/>
              <a:t>Rulemaking process includes getting public comment prior to implementation.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47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10E3-B2DE-47D1-9AEA-B9B5FC524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16458"/>
          </a:xfrm>
        </p:spPr>
        <p:txBody>
          <a:bodyPr>
            <a:normAutofit fontScale="90000"/>
          </a:bodyPr>
          <a:lstStyle/>
          <a:p>
            <a:r>
              <a:rPr lang="en-US" dirty="0"/>
              <a:t>PHMSA and Pipeline Safety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6811E-4D26-4A1C-91F5-2277532FD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78497"/>
            <a:ext cx="8596668" cy="4162866"/>
          </a:xfrm>
        </p:spPr>
        <p:txBody>
          <a:bodyPr>
            <a:normAutofit/>
          </a:bodyPr>
          <a:lstStyle/>
          <a:p>
            <a:r>
              <a:rPr lang="en-US" dirty="0"/>
              <a:t>PHMSA also conducts annual reviews of State excavation damage prevention law enforcement programs.</a:t>
            </a:r>
          </a:p>
          <a:p>
            <a:r>
              <a:rPr lang="en-US" dirty="0"/>
              <a:t>If State Excavation Damage Prevention considered in adequate pipeline safety could lose up to 4% of its federal funding (approximately $8,000 annually).</a:t>
            </a:r>
          </a:p>
          <a:p>
            <a:r>
              <a:rPr lang="en-US" dirty="0"/>
              <a:t>SDCL </a:t>
            </a:r>
            <a:r>
              <a:rPr lang="en-US" dirty="0">
                <a:hlinkClick r:id="rId2"/>
              </a:rPr>
              <a:t>49-34B-8</a:t>
            </a:r>
            <a:r>
              <a:rPr lang="en-US" dirty="0"/>
              <a:t>. Programs for prevention of damage.</a:t>
            </a:r>
          </a:p>
          <a:p>
            <a:pPr lvl="1"/>
            <a:r>
              <a:rPr lang="en-US" dirty="0"/>
              <a:t>The commission shall encourage and promote programs designed to prevent damage to natural gas pipeline facilities as a consequence of demolition, excavation, tunneling, or construction activity.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61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5F4CA-110E-43A7-9AA3-41500335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6ECF5-488B-4445-AAEB-BD3978C1D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Mary Zanter</a:t>
            </a:r>
          </a:p>
          <a:p>
            <a:pPr marL="0" indent="0" algn="ctr">
              <a:buNone/>
            </a:pPr>
            <a:r>
              <a:rPr lang="en-US" dirty="0"/>
              <a:t>Pipeline Safety Program Manager</a:t>
            </a:r>
          </a:p>
          <a:p>
            <a:pPr marL="0" indent="0" algn="ctr">
              <a:buNone/>
            </a:pPr>
            <a:r>
              <a:rPr lang="en-US" dirty="0"/>
              <a:t>SD Public Utilities Commission</a:t>
            </a:r>
          </a:p>
          <a:p>
            <a:pPr marL="0" indent="0" algn="ctr">
              <a:buNone/>
            </a:pPr>
            <a:r>
              <a:rPr lang="en-US" dirty="0"/>
              <a:t>605-295-3375</a:t>
            </a:r>
          </a:p>
        </p:txBody>
      </p:sp>
    </p:spTree>
    <p:extLst>
      <p:ext uri="{BB962C8B-B14F-4D97-AF65-F5344CB8AC3E}">
        <p14:creationId xmlns:p14="http://schemas.microsoft.com/office/powerpoint/2010/main" val="28329006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8640</TotalTime>
  <Words>470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Melior</vt:lpstr>
      <vt:lpstr>Trebuchet MS</vt:lpstr>
      <vt:lpstr>Wingdings 3</vt:lpstr>
      <vt:lpstr>Facet</vt:lpstr>
      <vt:lpstr>Who is Pipeline Safety and who is PHMSA?</vt:lpstr>
      <vt:lpstr>South Dakota Pipeline Safety</vt:lpstr>
      <vt:lpstr>South Dakota Pipeline Safety</vt:lpstr>
      <vt:lpstr>South Dakota Pipeline Safety</vt:lpstr>
      <vt:lpstr>PHMSA – Pipeline and Hazardous Material Safety Administration </vt:lpstr>
      <vt:lpstr>PHMSA – Pipeline and Hazardous Material Safety Administration </vt:lpstr>
      <vt:lpstr>PHMSA – Pipeline and Hazardous Material Safety Administration </vt:lpstr>
      <vt:lpstr>PHMSA and Pipeline Safety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Pipeline Safety and who is PHMSA?</dc:title>
  <dc:creator>Zanter, Mary</dc:creator>
  <cp:lastModifiedBy>Codi Gregg</cp:lastModifiedBy>
  <cp:revision>19</cp:revision>
  <dcterms:created xsi:type="dcterms:W3CDTF">2022-02-07T20:32:18Z</dcterms:created>
  <dcterms:modified xsi:type="dcterms:W3CDTF">2022-05-03T03:49:48Z</dcterms:modified>
</cp:coreProperties>
</file>